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Masters/slideMaster1.xml" ContentType="application/vnd.openxmlformats-officedocument.presentationml.slideMaster+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Masters/notesMaster1.xml" ContentType="application/vnd.openxmlformats-officedocument.presentationml.notesMaster+xml"/>
  <Override PartName="/ppt/theme/theme1.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41"/>
  </p:notesMasterIdLst>
  <p:sldIdLst>
    <p:sldId id="266" r:id="rId2"/>
    <p:sldId id="284" r:id="rId3"/>
    <p:sldId id="285" r:id="rId4"/>
    <p:sldId id="287" r:id="rId5"/>
    <p:sldId id="286" r:id="rId6"/>
    <p:sldId id="291" r:id="rId7"/>
    <p:sldId id="288" r:id="rId8"/>
    <p:sldId id="292" r:id="rId9"/>
    <p:sldId id="293" r:id="rId10"/>
    <p:sldId id="294" r:id="rId11"/>
    <p:sldId id="295" r:id="rId12"/>
    <p:sldId id="296" r:id="rId13"/>
    <p:sldId id="297" r:id="rId14"/>
    <p:sldId id="299" r:id="rId15"/>
    <p:sldId id="300" r:id="rId16"/>
    <p:sldId id="301" r:id="rId17"/>
    <p:sldId id="302" r:id="rId18"/>
    <p:sldId id="303" r:id="rId19"/>
    <p:sldId id="305" r:id="rId20"/>
    <p:sldId id="306" r:id="rId21"/>
    <p:sldId id="307" r:id="rId22"/>
    <p:sldId id="308" r:id="rId23"/>
    <p:sldId id="309" r:id="rId24"/>
    <p:sldId id="289" r:id="rId25"/>
    <p:sldId id="310" r:id="rId26"/>
    <p:sldId id="290" r:id="rId27"/>
    <p:sldId id="312" r:id="rId28"/>
    <p:sldId id="313" r:id="rId29"/>
    <p:sldId id="314" r:id="rId30"/>
    <p:sldId id="315" r:id="rId31"/>
    <p:sldId id="316" r:id="rId32"/>
    <p:sldId id="317" r:id="rId33"/>
    <p:sldId id="319" r:id="rId34"/>
    <p:sldId id="320" r:id="rId35"/>
    <p:sldId id="321" r:id="rId36"/>
    <p:sldId id="322" r:id="rId37"/>
    <p:sldId id="323" r:id="rId38"/>
    <p:sldId id="324" r:id="rId39"/>
    <p:sldId id="268"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305" autoAdjust="0"/>
  </p:normalViewPr>
  <p:slideViewPr>
    <p:cSldViewPr>
      <p:cViewPr varScale="1">
        <p:scale>
          <a:sx n="45" d="100"/>
          <a:sy n="45" d="100"/>
        </p:scale>
        <p:origin x="1090" y="48"/>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openxmlformats.org/officeDocument/2006/relationships/customXml" Target="../customXml/item2.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ustomXml" Target="../customXml/item1.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pPr/>
              <a:t>5/21/2022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pPr/>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aws.amazon.com/streaming-data/" TargetMode="External"/><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www.datasciencecentral.com/profiles/blogs/batch-vs-real-time-data-processing" TargetMode="External"/><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hyperlink" Target="https://medium.com/stream-processing/what-is-stream-processing-1eadfca11b97"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mapr.com/blog/real-time-streaming-data-pipelines-apache-apis-kafka-spark-streaming-and-hbase/" TargetMode="External"/><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hyperlink" Target="https://aws.amazon.com/streaming-data/"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wso2.com/blogs/thesource/2017/10/a-smarter-transport-management-system-for-london-with-the-help-of-wso2/" TargetMode="External"/><Relationship Id="rId2" Type="http://schemas.openxmlformats.org/officeDocument/2006/relationships/hyperlink" Target="http://srinathsview.blogspot.com/2014/05/debs-grand-challenge-2014-smart-grids-4.html" TargetMode="External"/><Relationship Id="rId1" Type="http://schemas.openxmlformats.org/officeDocument/2006/relationships/slideLayout" Target="../slideLayouts/slideLayout3.xml"/><Relationship Id="rId5" Type="http://schemas.openxmlformats.org/officeDocument/2006/relationships/hyperlink" Target="https://medium.com/stream-processing/what-is-stream-processing-1eadfca11b97" TargetMode="External"/><Relationship Id="rId4" Type="http://schemas.openxmlformats.org/officeDocument/2006/relationships/hyperlink" Target="https://www.infoq.com/articles/machine-learning-techniques-predictive-maintenance"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Real time systems</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Breaking the real time system</a:t>
            </a:r>
            <a:endParaRPr lang="en-IN" dirty="0"/>
          </a:p>
        </p:txBody>
      </p:sp>
      <p:sp>
        <p:nvSpPr>
          <p:cNvPr id="3" name="Text Placeholder 2"/>
          <p:cNvSpPr>
            <a:spLocks noGrp="1"/>
          </p:cNvSpPr>
          <p:nvPr>
            <p:ph type="body" sz="quarter" idx="13"/>
          </p:nvPr>
        </p:nvSpPr>
        <p:spPr>
          <a:xfrm>
            <a:off x="457200" y="1600201"/>
            <a:ext cx="10560539" cy="4724399"/>
          </a:xfrm>
        </p:spPr>
        <p:txBody>
          <a:bodyPr/>
          <a:lstStyle/>
          <a:p>
            <a:r>
              <a:rPr lang="en-US" dirty="0"/>
              <a:t>Lets divide the real time system into two parts</a:t>
            </a:r>
          </a:p>
          <a:p>
            <a:pPr lvl="1">
              <a:buFont typeface="Wingdings" panose="05000000000000000000" pitchFamily="2" charset="2"/>
              <a:buChar char="ü"/>
            </a:pPr>
            <a:r>
              <a:rPr lang="en-US" dirty="0"/>
              <a:t>Left part Non-hard real-time system</a:t>
            </a:r>
          </a:p>
          <a:p>
            <a:pPr lvl="1">
              <a:buFont typeface="Wingdings" panose="05000000000000000000" pitchFamily="2" charset="2"/>
              <a:buChar char="ü"/>
            </a:pPr>
            <a:r>
              <a:rPr lang="en-US" dirty="0"/>
              <a:t>Right part client consuming data</a:t>
            </a:r>
          </a:p>
        </p:txBody>
      </p:sp>
      <p:sp>
        <p:nvSpPr>
          <p:cNvPr id="4" name="Text Placeholder 3"/>
          <p:cNvSpPr>
            <a:spLocks noGrp="1"/>
          </p:cNvSpPr>
          <p:nvPr>
            <p:ph type="body" sz="quarter" idx="14"/>
          </p:nvPr>
        </p:nvSpPr>
        <p:spPr/>
        <p:txBody>
          <a:bodyPr/>
          <a:lstStyle/>
          <a:p>
            <a:endParaRPr lang="en-IN"/>
          </a:p>
        </p:txBody>
      </p:sp>
      <p:pic>
        <p:nvPicPr>
          <p:cNvPr id="1026" name="Picture 2"/>
          <p:cNvPicPr>
            <a:picLocks noChangeAspect="1" noChangeArrowheads="1"/>
          </p:cNvPicPr>
          <p:nvPr/>
        </p:nvPicPr>
        <p:blipFill>
          <a:blip r:embed="rId2" cstate="print"/>
          <a:srcRect/>
          <a:stretch>
            <a:fillRect/>
          </a:stretch>
        </p:blipFill>
        <p:spPr bwMode="auto">
          <a:xfrm>
            <a:off x="609600" y="2590800"/>
            <a:ext cx="10972800" cy="3429000"/>
          </a:xfrm>
          <a:prstGeom prst="rect">
            <a:avLst/>
          </a:prstGeom>
          <a:noFill/>
          <a:ln w="9525">
            <a:noFill/>
            <a:miter lim="800000"/>
            <a:headEnd/>
            <a:tailEnd/>
          </a:ln>
        </p:spPr>
      </p:pic>
      <p:sp>
        <p:nvSpPr>
          <p:cNvPr id="6" name="TextBox 5"/>
          <p:cNvSpPr txBox="1"/>
          <p:nvPr/>
        </p:nvSpPr>
        <p:spPr>
          <a:xfrm>
            <a:off x="1066800" y="6096000"/>
            <a:ext cx="5638800" cy="923330"/>
          </a:xfrm>
          <a:prstGeom prst="rect">
            <a:avLst/>
          </a:prstGeom>
          <a:noFill/>
        </p:spPr>
        <p:txBody>
          <a:bodyPr wrap="square" rtlCol="0">
            <a:spAutoFit/>
          </a:bodyPr>
          <a:lstStyle/>
          <a:p>
            <a:endParaRPr lang="en-US" dirty="0"/>
          </a:p>
          <a:p>
            <a:r>
              <a:rPr lang="en-US" dirty="0"/>
              <a:t>Source : Adapted from Streaming Data by Andrew </a:t>
            </a:r>
            <a:r>
              <a:rPr lang="en-US" dirty="0" err="1"/>
              <a:t>Psaltis</a:t>
            </a:r>
            <a:endParaRPr lang="en-IN" dirty="0"/>
          </a:p>
          <a:p>
            <a:endParaRPr lang="en-IN" dirty="0"/>
          </a:p>
        </p:txBody>
      </p:sp>
    </p:spTree>
    <p:extLst>
      <p:ext uri="{BB962C8B-B14F-4D97-AF65-F5344CB8AC3E}">
        <p14:creationId xmlns:p14="http://schemas.microsoft.com/office/powerpoint/2010/main" val="423413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Systems</a:t>
            </a:r>
            <a:endParaRPr lang="en-IN" dirty="0"/>
          </a:p>
        </p:txBody>
      </p:sp>
      <p:sp>
        <p:nvSpPr>
          <p:cNvPr id="3" name="Text Placeholder 2"/>
          <p:cNvSpPr>
            <a:spLocks noGrp="1"/>
          </p:cNvSpPr>
          <p:nvPr>
            <p:ph type="body" sz="quarter" idx="13"/>
          </p:nvPr>
        </p:nvSpPr>
        <p:spPr>
          <a:xfrm>
            <a:off x="857739" y="1600201"/>
            <a:ext cx="10160000" cy="3124199"/>
          </a:xfrm>
        </p:spPr>
        <p:txBody>
          <a:bodyPr>
            <a:normAutofit/>
          </a:bodyPr>
          <a:lstStyle/>
          <a:p>
            <a:r>
              <a:rPr lang="en-US" dirty="0"/>
              <a:t>Computation part of real time system operating in non-hard real-time manner</a:t>
            </a:r>
          </a:p>
          <a:p>
            <a:r>
              <a:rPr lang="en-US" dirty="0"/>
              <a:t>But Client not consuming the processed data </a:t>
            </a:r>
          </a:p>
          <a:p>
            <a:pPr lvl="1">
              <a:buFont typeface="Wingdings" panose="05000000000000000000" pitchFamily="2" charset="2"/>
              <a:buChar char="ü"/>
            </a:pPr>
            <a:r>
              <a:rPr lang="en-US" dirty="0"/>
              <a:t>Due to network issues, application requirement, no application running </a:t>
            </a:r>
          </a:p>
          <a:p>
            <a:r>
              <a:rPr lang="en-US" dirty="0"/>
              <a:t>Clients consume data when they need it </a:t>
            </a:r>
          </a:p>
          <a:p>
            <a:endParaRPr lang="en-US" dirty="0"/>
          </a:p>
          <a:p>
            <a:r>
              <a:rPr lang="en-US" dirty="0"/>
              <a:t>Streaming data system</a:t>
            </a:r>
          </a:p>
          <a:p>
            <a:pPr lvl="1">
              <a:buFont typeface="Wingdings" panose="05000000000000000000" pitchFamily="2" charset="2"/>
              <a:buChar char="ü"/>
            </a:pPr>
            <a:r>
              <a:rPr lang="en-US" dirty="0"/>
              <a:t>Non-hard real time system with clients that consume data when they need it </a:t>
            </a:r>
          </a:p>
          <a:p>
            <a:endParaRPr lang="en-IN" dirty="0"/>
          </a:p>
        </p:txBody>
      </p:sp>
      <p:sp>
        <p:nvSpPr>
          <p:cNvPr id="4" name="Text Placeholder 3"/>
          <p:cNvSpPr>
            <a:spLocks noGrp="1"/>
          </p:cNvSpPr>
          <p:nvPr>
            <p:ph type="body" sz="quarter" idx="14"/>
          </p:nvPr>
        </p:nvSpPr>
        <p:spPr/>
        <p:txBody>
          <a:bodyPr/>
          <a:lstStyle/>
          <a:p>
            <a:r>
              <a:rPr lang="en-US" dirty="0"/>
              <a:t>Defined</a:t>
            </a:r>
            <a:endParaRPr lang="en-IN" dirty="0"/>
          </a:p>
        </p:txBody>
      </p:sp>
    </p:spTree>
    <p:extLst>
      <p:ext uri="{BB962C8B-B14F-4D97-AF65-F5344CB8AC3E}">
        <p14:creationId xmlns:p14="http://schemas.microsoft.com/office/powerpoint/2010/main" val="29288652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view of Streaming Data System</a:t>
            </a:r>
            <a:endParaRPr lang="en-IN" dirty="0"/>
          </a:p>
        </p:txBody>
      </p:sp>
      <p:sp>
        <p:nvSpPr>
          <p:cNvPr id="3" name="Text Placeholder 2"/>
          <p:cNvSpPr>
            <a:spLocks noGrp="1"/>
          </p:cNvSpPr>
          <p:nvPr>
            <p:ph type="body" sz="quarter" idx="13"/>
          </p:nvPr>
        </p:nvSpPr>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pic>
        <p:nvPicPr>
          <p:cNvPr id="2050" name="Picture 2"/>
          <p:cNvPicPr>
            <a:picLocks noChangeAspect="1" noChangeArrowheads="1"/>
          </p:cNvPicPr>
          <p:nvPr/>
        </p:nvPicPr>
        <p:blipFill>
          <a:blip r:embed="rId2" cstate="print"/>
          <a:srcRect/>
          <a:stretch>
            <a:fillRect/>
          </a:stretch>
        </p:blipFill>
        <p:spPr bwMode="auto">
          <a:xfrm>
            <a:off x="533400" y="1443038"/>
            <a:ext cx="11125200" cy="3971925"/>
          </a:xfrm>
          <a:prstGeom prst="rect">
            <a:avLst/>
          </a:prstGeom>
          <a:noFill/>
          <a:ln w="9525">
            <a:noFill/>
            <a:miter lim="800000"/>
            <a:headEnd/>
            <a:tailEnd/>
          </a:ln>
        </p:spPr>
      </p:pic>
      <p:sp>
        <p:nvSpPr>
          <p:cNvPr id="6" name="TextBox 5"/>
          <p:cNvSpPr txBox="1"/>
          <p:nvPr/>
        </p:nvSpPr>
        <p:spPr>
          <a:xfrm>
            <a:off x="1066800" y="6096000"/>
            <a:ext cx="5638800" cy="923330"/>
          </a:xfrm>
          <a:prstGeom prst="rect">
            <a:avLst/>
          </a:prstGeom>
          <a:noFill/>
        </p:spPr>
        <p:txBody>
          <a:bodyPr wrap="square" rtlCol="0">
            <a:spAutoFit/>
          </a:bodyPr>
          <a:lstStyle/>
          <a:p>
            <a:endParaRPr lang="en-US" dirty="0"/>
          </a:p>
          <a:p>
            <a:r>
              <a:rPr lang="en-US" dirty="0"/>
              <a:t>Source : Adapted from Streaming Data by Andrew </a:t>
            </a:r>
            <a:r>
              <a:rPr lang="en-US" dirty="0" err="1"/>
              <a:t>Psaltis</a:t>
            </a:r>
            <a:endParaRPr lang="en-IN" dirty="0"/>
          </a:p>
          <a:p>
            <a:endParaRPr lang="en-IN" dirty="0"/>
          </a:p>
        </p:txBody>
      </p:sp>
    </p:spTree>
    <p:extLst>
      <p:ext uri="{BB962C8B-B14F-4D97-AF65-F5344CB8AC3E}">
        <p14:creationId xmlns:p14="http://schemas.microsoft.com/office/powerpoint/2010/main" val="24476378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Systems(2)</a:t>
            </a:r>
            <a:endParaRPr lang="en-IN" dirty="0"/>
          </a:p>
        </p:txBody>
      </p:sp>
      <p:sp>
        <p:nvSpPr>
          <p:cNvPr id="3" name="Text Placeholder 2"/>
          <p:cNvSpPr>
            <a:spLocks noGrp="1"/>
          </p:cNvSpPr>
          <p:nvPr>
            <p:ph type="body" sz="quarter" idx="13"/>
          </p:nvPr>
        </p:nvSpPr>
        <p:spPr>
          <a:xfrm>
            <a:off x="857739" y="1600201"/>
            <a:ext cx="10160000" cy="3428999"/>
          </a:xfrm>
        </p:spPr>
        <p:txBody>
          <a:bodyPr>
            <a:normAutofit/>
          </a:bodyPr>
          <a:lstStyle/>
          <a:p>
            <a:r>
              <a:rPr lang="en-US" dirty="0"/>
              <a:t>Lets divide the earlier discussed examples into two parts and identify the streaming part of it </a:t>
            </a:r>
          </a:p>
          <a:p>
            <a:endParaRPr lang="en-US" dirty="0"/>
          </a:p>
          <a:p>
            <a:r>
              <a:rPr lang="en-US" dirty="0"/>
              <a:t>Twitter </a:t>
            </a:r>
          </a:p>
          <a:p>
            <a:pPr lvl="1">
              <a:buFont typeface="Wingdings" panose="05000000000000000000" pitchFamily="2" charset="2"/>
              <a:buChar char="ü"/>
            </a:pPr>
            <a:r>
              <a:rPr lang="en-US" dirty="0"/>
              <a:t>A streaming system that processes tweets and allows clients to request the tweets when needed</a:t>
            </a:r>
          </a:p>
          <a:p>
            <a:r>
              <a:rPr lang="en-US" dirty="0"/>
              <a:t>Flight Tracking System</a:t>
            </a:r>
          </a:p>
          <a:p>
            <a:pPr lvl="1">
              <a:buFont typeface="Wingdings" panose="05000000000000000000" pitchFamily="2" charset="2"/>
              <a:buChar char="ü"/>
            </a:pPr>
            <a:r>
              <a:rPr lang="en-US" dirty="0"/>
              <a:t>A streaming system that processes most recent flight status data and allows client to request the latest data for particular flight </a:t>
            </a:r>
          </a:p>
          <a:p>
            <a:r>
              <a:rPr lang="en-US" dirty="0"/>
              <a:t>Real time Quotes Tracking System</a:t>
            </a:r>
          </a:p>
          <a:p>
            <a:pPr lvl="1">
              <a:buFont typeface="Wingdings" panose="05000000000000000000" pitchFamily="2" charset="2"/>
              <a:buChar char="ü"/>
            </a:pPr>
            <a:r>
              <a:rPr lang="en-US" dirty="0"/>
              <a:t>A streaming system that processes the price quotes of stocks and allows clients to request the latest quote of stock </a:t>
            </a:r>
            <a:endParaRPr lang="en-IN" dirty="0"/>
          </a:p>
        </p:txBody>
      </p:sp>
      <p:sp>
        <p:nvSpPr>
          <p:cNvPr id="4" name="Text Placeholder 3"/>
          <p:cNvSpPr>
            <a:spLocks noGrp="1"/>
          </p:cNvSpPr>
          <p:nvPr>
            <p:ph type="body" sz="quarter" idx="14"/>
          </p:nvPr>
        </p:nvSpPr>
        <p:spPr/>
        <p:txBody>
          <a:bodyPr/>
          <a:lstStyle/>
          <a:p>
            <a:r>
              <a:rPr lang="en-US" dirty="0"/>
              <a:t>Examples revisited</a:t>
            </a:r>
            <a:endParaRPr lang="en-IN" dirty="0"/>
          </a:p>
        </p:txBody>
      </p:sp>
    </p:spTree>
    <p:extLst>
      <p:ext uri="{BB962C8B-B14F-4D97-AF65-F5344CB8AC3E}">
        <p14:creationId xmlns:p14="http://schemas.microsoft.com/office/powerpoint/2010/main" val="40512115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IN" dirty="0"/>
              <a:t>Difference between Batch Processing and Stream Processing</a:t>
            </a:r>
            <a:endParaRPr lang="en-US" dirty="0"/>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4816579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Batch Processing System</a:t>
            </a:r>
            <a:endParaRPr lang="en-IN" dirty="0"/>
          </a:p>
        </p:txBody>
      </p:sp>
      <p:sp>
        <p:nvSpPr>
          <p:cNvPr id="3" name="Text Placeholder 2"/>
          <p:cNvSpPr>
            <a:spLocks noGrp="1"/>
          </p:cNvSpPr>
          <p:nvPr>
            <p:ph type="body" sz="quarter" idx="13"/>
          </p:nvPr>
        </p:nvSpPr>
        <p:spPr>
          <a:xfrm>
            <a:off x="857739" y="1600201"/>
            <a:ext cx="10160000" cy="3809999"/>
          </a:xfrm>
        </p:spPr>
        <p:txBody>
          <a:bodyPr/>
          <a:lstStyle/>
          <a:p>
            <a:r>
              <a:rPr lang="en-IN" dirty="0"/>
              <a:t>An efficient way of processing high volumes of data is where a group of transactions is collected over a period of time</a:t>
            </a:r>
          </a:p>
          <a:p>
            <a:r>
              <a:rPr lang="en-IN" dirty="0"/>
              <a:t>Data is collected, entered, processed and then the batch results are produced </a:t>
            </a:r>
          </a:p>
          <a:p>
            <a:pPr lvl="1">
              <a:buFont typeface="Wingdings" panose="05000000000000000000" pitchFamily="2" charset="2"/>
              <a:buChar char="ü"/>
            </a:pPr>
            <a:r>
              <a:rPr lang="en-IN" dirty="0" err="1"/>
              <a:t>Hadoop</a:t>
            </a:r>
            <a:r>
              <a:rPr lang="en-IN" dirty="0"/>
              <a:t> is focused on batch data processing</a:t>
            </a:r>
          </a:p>
          <a:p>
            <a:r>
              <a:rPr lang="en-IN" dirty="0"/>
              <a:t>Requires separate programs for input, process and output</a:t>
            </a:r>
          </a:p>
          <a:p>
            <a:r>
              <a:rPr lang="en-US" dirty="0"/>
              <a:t>Huge volume of storage is required</a:t>
            </a:r>
          </a:p>
          <a:p>
            <a:r>
              <a:rPr lang="en-US" dirty="0"/>
              <a:t>Data is sorted and then processed in sequential manner</a:t>
            </a:r>
          </a:p>
          <a:p>
            <a:r>
              <a:rPr lang="en-US" dirty="0"/>
              <a:t>No hard timelines defined</a:t>
            </a:r>
          </a:p>
          <a:p>
            <a:r>
              <a:rPr lang="en-US" dirty="0"/>
              <a:t>Sequential jobs are executed in repeated manner over fixed interval</a:t>
            </a:r>
            <a:endParaRPr lang="en-IN" dirty="0"/>
          </a:p>
          <a:p>
            <a:r>
              <a:rPr lang="en-IN" dirty="0"/>
              <a:t>An example is payroll and billing systems</a:t>
            </a:r>
          </a:p>
        </p:txBody>
      </p:sp>
      <p:sp>
        <p:nvSpPr>
          <p:cNvPr id="4" name="Text Placeholder 3"/>
          <p:cNvSpPr>
            <a:spLocks noGrp="1"/>
          </p:cNvSpPr>
          <p:nvPr>
            <p:ph type="body" sz="quarter" idx="14"/>
          </p:nvPr>
        </p:nvSpPr>
        <p:spPr/>
        <p:txBody>
          <a:bodyPr/>
          <a:lstStyle/>
          <a:p>
            <a:r>
              <a:rPr lang="en-US" dirty="0"/>
              <a:t>Defined</a:t>
            </a:r>
            <a:endParaRPr lang="en-IN" dirty="0"/>
          </a:p>
        </p:txBody>
      </p:sp>
    </p:spTree>
    <p:extLst>
      <p:ext uri="{BB962C8B-B14F-4D97-AF65-F5344CB8AC3E}">
        <p14:creationId xmlns:p14="http://schemas.microsoft.com/office/powerpoint/2010/main" val="1892400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Systems</a:t>
            </a:r>
            <a:endParaRPr lang="en-IN" dirty="0"/>
          </a:p>
        </p:txBody>
      </p:sp>
      <p:sp>
        <p:nvSpPr>
          <p:cNvPr id="3" name="Text Placeholder 2"/>
          <p:cNvSpPr>
            <a:spLocks noGrp="1"/>
          </p:cNvSpPr>
          <p:nvPr>
            <p:ph type="body" sz="quarter" idx="13"/>
          </p:nvPr>
        </p:nvSpPr>
        <p:spPr>
          <a:xfrm>
            <a:off x="857739" y="1600201"/>
            <a:ext cx="10160000" cy="3428999"/>
          </a:xfrm>
        </p:spPr>
        <p:txBody>
          <a:bodyPr>
            <a:normAutofit/>
          </a:bodyPr>
          <a:lstStyle/>
          <a:p>
            <a:r>
              <a:rPr lang="en-IN" dirty="0"/>
              <a:t>Involves a continual input, process and output of data</a:t>
            </a:r>
          </a:p>
          <a:p>
            <a:r>
              <a:rPr lang="en-IN" dirty="0"/>
              <a:t>Data must be processed in a small time period (or near real time)</a:t>
            </a:r>
          </a:p>
          <a:p>
            <a:pPr lvl="1">
              <a:buFont typeface="Wingdings" panose="05000000000000000000" pitchFamily="2" charset="2"/>
              <a:buChar char="ü"/>
            </a:pPr>
            <a:r>
              <a:rPr lang="en-US" dirty="0"/>
              <a:t>Apache Storm, Spark Stream processing are frameworks meant for the same</a:t>
            </a:r>
            <a:endParaRPr lang="en-IN" dirty="0"/>
          </a:p>
          <a:p>
            <a:r>
              <a:rPr lang="en-IN" dirty="0"/>
              <a:t>Allows an organization the ability to take immediate action for those times when acting within seconds or minutes is significant</a:t>
            </a:r>
          </a:p>
          <a:p>
            <a:r>
              <a:rPr lang="en-IN" dirty="0"/>
              <a:t>No storage required if event need not be stored</a:t>
            </a:r>
          </a:p>
          <a:p>
            <a:r>
              <a:rPr lang="en-IN" dirty="0"/>
              <a:t>Data is processed as and when its made available to the system</a:t>
            </a:r>
          </a:p>
          <a:p>
            <a:r>
              <a:rPr lang="en-IN" dirty="0"/>
              <a:t>Processing has to happen in fixed / hard time lines</a:t>
            </a:r>
          </a:p>
          <a:p>
            <a:r>
              <a:rPr lang="en-IN" dirty="0"/>
              <a:t>Examples Radar systems, customer services and bank ATMs</a:t>
            </a:r>
          </a:p>
          <a:p>
            <a:endParaRPr lang="en-IN" dirty="0"/>
          </a:p>
        </p:txBody>
      </p:sp>
      <p:sp>
        <p:nvSpPr>
          <p:cNvPr id="4" name="Text Placeholder 3"/>
          <p:cNvSpPr>
            <a:spLocks noGrp="1"/>
          </p:cNvSpPr>
          <p:nvPr>
            <p:ph type="body" sz="quarter" idx="14"/>
          </p:nvPr>
        </p:nvSpPr>
        <p:spPr/>
        <p:txBody>
          <a:bodyPr/>
          <a:lstStyle/>
          <a:p>
            <a:r>
              <a:rPr lang="en-US" dirty="0"/>
              <a:t>Defined</a:t>
            </a:r>
            <a:endParaRPr lang="en-IN" dirty="0"/>
          </a:p>
        </p:txBody>
      </p:sp>
    </p:spTree>
    <p:extLst>
      <p:ext uri="{BB962C8B-B14F-4D97-AF65-F5344CB8AC3E}">
        <p14:creationId xmlns:p14="http://schemas.microsoft.com/office/powerpoint/2010/main" val="1008147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Difference </a:t>
            </a:r>
            <a:endParaRPr lang="en-IN" dirty="0"/>
          </a:p>
        </p:txBody>
      </p:sp>
      <p:sp>
        <p:nvSpPr>
          <p:cNvPr id="3" name="Text Placeholder 2"/>
          <p:cNvSpPr>
            <a:spLocks noGrp="1"/>
          </p:cNvSpPr>
          <p:nvPr>
            <p:ph type="body" sz="quarter" idx="13"/>
          </p:nvPr>
        </p:nvSpPr>
        <p:spPr>
          <a:xfrm>
            <a:off x="857739" y="1600201"/>
            <a:ext cx="10160000" cy="38099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2"/>
          <p:cNvPicPr>
            <a:picLocks noChangeAspect="1" noChangeArrowheads="1"/>
          </p:cNvPicPr>
          <p:nvPr/>
        </p:nvPicPr>
        <p:blipFill>
          <a:blip r:embed="rId2" cstate="print"/>
          <a:srcRect/>
          <a:stretch>
            <a:fillRect/>
          </a:stretch>
        </p:blipFill>
        <p:spPr bwMode="auto">
          <a:xfrm>
            <a:off x="1905000" y="2133600"/>
            <a:ext cx="8362950" cy="2847975"/>
          </a:xfrm>
          <a:prstGeom prst="rect">
            <a:avLst/>
          </a:prstGeom>
          <a:noFill/>
          <a:ln w="9525">
            <a:noFill/>
            <a:miter lim="800000"/>
            <a:headEnd/>
            <a:tailEnd/>
          </a:ln>
        </p:spPr>
      </p:pic>
      <p:sp>
        <p:nvSpPr>
          <p:cNvPr id="8" name="TextBox 7"/>
          <p:cNvSpPr txBox="1"/>
          <p:nvPr/>
        </p:nvSpPr>
        <p:spPr>
          <a:xfrm>
            <a:off x="914400" y="5638800"/>
            <a:ext cx="8534400" cy="369332"/>
          </a:xfrm>
          <a:prstGeom prst="rect">
            <a:avLst/>
          </a:prstGeom>
          <a:noFill/>
        </p:spPr>
        <p:txBody>
          <a:bodyPr wrap="square" rtlCol="0">
            <a:spAutoFit/>
          </a:bodyPr>
          <a:lstStyle/>
          <a:p>
            <a:r>
              <a:rPr lang="en-US" dirty="0"/>
              <a:t>Source : </a:t>
            </a:r>
            <a:r>
              <a:rPr lang="en-IN" dirty="0">
                <a:hlinkClick r:id="rId3"/>
              </a:rPr>
              <a:t>https://aws.amazon.com/streaming-data/</a:t>
            </a:r>
            <a:endParaRPr lang="en-IN" dirty="0"/>
          </a:p>
        </p:txBody>
      </p:sp>
    </p:spTree>
    <p:extLst>
      <p:ext uri="{BB962C8B-B14F-4D97-AF65-F5344CB8AC3E}">
        <p14:creationId xmlns:p14="http://schemas.microsoft.com/office/powerpoint/2010/main" val="20611582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Frameworks</a:t>
            </a:r>
            <a:endParaRPr lang="en-IN" dirty="0"/>
          </a:p>
        </p:txBody>
      </p:sp>
      <p:sp>
        <p:nvSpPr>
          <p:cNvPr id="3" name="Text Placeholder 2"/>
          <p:cNvSpPr>
            <a:spLocks noGrp="1"/>
          </p:cNvSpPr>
          <p:nvPr>
            <p:ph type="body" sz="quarter" idx="13"/>
          </p:nvPr>
        </p:nvSpPr>
        <p:spPr>
          <a:xfrm>
            <a:off x="857739" y="1600201"/>
            <a:ext cx="10160000" cy="38099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pic>
        <p:nvPicPr>
          <p:cNvPr id="1026" name="Picture 2"/>
          <p:cNvPicPr>
            <a:picLocks noChangeAspect="1" noChangeArrowheads="1"/>
          </p:cNvPicPr>
          <p:nvPr/>
        </p:nvPicPr>
        <p:blipFill>
          <a:blip r:embed="rId2" cstate="print"/>
          <a:srcRect/>
          <a:stretch>
            <a:fillRect/>
          </a:stretch>
        </p:blipFill>
        <p:spPr bwMode="auto">
          <a:xfrm>
            <a:off x="2657475" y="1828801"/>
            <a:ext cx="6877050" cy="3200400"/>
          </a:xfrm>
          <a:prstGeom prst="rect">
            <a:avLst/>
          </a:prstGeom>
          <a:noFill/>
          <a:ln w="9525">
            <a:noFill/>
            <a:miter lim="800000"/>
            <a:headEnd/>
            <a:tailEnd/>
          </a:ln>
        </p:spPr>
      </p:pic>
      <p:sp>
        <p:nvSpPr>
          <p:cNvPr id="6" name="TextBox 5"/>
          <p:cNvSpPr txBox="1"/>
          <p:nvPr/>
        </p:nvSpPr>
        <p:spPr>
          <a:xfrm>
            <a:off x="914400" y="5105400"/>
            <a:ext cx="9906000" cy="369332"/>
          </a:xfrm>
          <a:prstGeom prst="rect">
            <a:avLst/>
          </a:prstGeom>
          <a:noFill/>
        </p:spPr>
        <p:txBody>
          <a:bodyPr wrap="square" rtlCol="0">
            <a:spAutoFit/>
          </a:bodyPr>
          <a:lstStyle/>
          <a:p>
            <a:r>
              <a:rPr lang="en-US" dirty="0"/>
              <a:t>Source : </a:t>
            </a:r>
            <a:r>
              <a:rPr lang="en-IN" dirty="0">
                <a:hlinkClick r:id="rId3"/>
              </a:rPr>
              <a:t>https://www.datasciencecentral.com/profiles/blogs/batch-vs-real-time-data-processing</a:t>
            </a:r>
            <a:endParaRPr lang="en-IN" dirty="0"/>
          </a:p>
        </p:txBody>
      </p:sp>
    </p:spTree>
    <p:extLst>
      <p:ext uri="{BB962C8B-B14F-4D97-AF65-F5344CB8AC3E}">
        <p14:creationId xmlns:p14="http://schemas.microsoft.com/office/powerpoint/2010/main" val="2384626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Streaming Data Applications</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4748891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dirty="0"/>
            </a:br>
            <a:r>
              <a:rPr lang="en-IN" dirty="0"/>
              <a:t>Responding in Real Time</a:t>
            </a:r>
            <a:br>
              <a:rPr lang="en-US" dirty="0"/>
            </a:br>
            <a:endParaRPr lang="en-IN" dirty="0"/>
          </a:p>
        </p:txBody>
      </p:sp>
      <p:sp>
        <p:nvSpPr>
          <p:cNvPr id="3" name="Text Placeholder 2"/>
          <p:cNvSpPr>
            <a:spLocks noGrp="1"/>
          </p:cNvSpPr>
          <p:nvPr>
            <p:ph type="body" sz="quarter" idx="13"/>
          </p:nvPr>
        </p:nvSpPr>
        <p:spPr/>
        <p:txBody>
          <a:bodyPr/>
          <a:lstStyle/>
          <a:p>
            <a:pPr fontAlgn="base">
              <a:spcAft>
                <a:spcPct val="0"/>
              </a:spcAft>
            </a:pPr>
            <a:r>
              <a:rPr lang="en-US" dirty="0">
                <a:latin typeface="Arial" charset="0"/>
                <a:cs typeface="Arial" charset="0"/>
              </a:rPr>
              <a:t>World is now operating more and more in the </a:t>
            </a:r>
            <a:r>
              <a:rPr lang="en-US" i="1" dirty="0">
                <a:solidFill>
                  <a:srgbClr val="FF0000"/>
                </a:solidFill>
                <a:latin typeface="Arial" charset="0"/>
                <a:cs typeface="Arial" charset="0"/>
              </a:rPr>
              <a:t>now</a:t>
            </a:r>
            <a:endParaRPr lang="en-IN" i="1" dirty="0">
              <a:solidFill>
                <a:srgbClr val="FF0000"/>
              </a:solidFill>
              <a:latin typeface="Arial" charset="0"/>
              <a:cs typeface="Arial" charset="0"/>
            </a:endParaRPr>
          </a:p>
          <a:p>
            <a:pPr fontAlgn="base">
              <a:spcAft>
                <a:spcPct val="0"/>
              </a:spcAft>
            </a:pPr>
            <a:r>
              <a:rPr lang="en-IN" dirty="0">
                <a:latin typeface="Arial" charset="0"/>
                <a:cs typeface="Arial" charset="0"/>
              </a:rPr>
              <a:t>Ability to process data as it arrives (processing data in the </a:t>
            </a:r>
            <a:r>
              <a:rPr lang="en-IN" dirty="0">
                <a:solidFill>
                  <a:srgbClr val="FF0000"/>
                </a:solidFill>
                <a:latin typeface="Arial" charset="0"/>
                <a:cs typeface="Arial" charset="0"/>
              </a:rPr>
              <a:t>present</a:t>
            </a:r>
            <a:r>
              <a:rPr lang="en-IN" dirty="0">
                <a:latin typeface="Arial" charset="0"/>
                <a:cs typeface="Arial" charset="0"/>
              </a:rPr>
              <a:t>)</a:t>
            </a:r>
          </a:p>
          <a:p>
            <a:pPr fontAlgn="base">
              <a:spcAft>
                <a:spcPct val="0"/>
              </a:spcAft>
            </a:pPr>
            <a:endParaRPr lang="en-IN" dirty="0">
              <a:latin typeface="Arial" charset="0"/>
              <a:cs typeface="Arial" charset="0"/>
            </a:endParaRPr>
          </a:p>
          <a:p>
            <a:pPr fontAlgn="base">
              <a:spcAft>
                <a:spcPct val="0"/>
              </a:spcAft>
            </a:pPr>
            <a:r>
              <a:rPr lang="en-IN" dirty="0">
                <a:latin typeface="Arial" charset="0"/>
                <a:cs typeface="Arial" charset="0"/>
              </a:rPr>
              <a:t>Your twitter friend / celebrity posts a tweet, and you see it almost immediately… </a:t>
            </a:r>
          </a:p>
          <a:p>
            <a:pPr fontAlgn="base">
              <a:spcAft>
                <a:spcPct val="0"/>
              </a:spcAft>
            </a:pPr>
            <a:r>
              <a:rPr lang="en-IN" dirty="0">
                <a:latin typeface="Arial" charset="0"/>
                <a:cs typeface="Arial" charset="0"/>
              </a:rPr>
              <a:t>You are tracking flights around New Delhi Live…</a:t>
            </a:r>
          </a:p>
          <a:p>
            <a:pPr fontAlgn="base">
              <a:spcAft>
                <a:spcPct val="0"/>
              </a:spcAft>
            </a:pPr>
            <a:r>
              <a:rPr lang="en-IN" dirty="0">
                <a:latin typeface="Arial" charset="0"/>
                <a:cs typeface="Arial" charset="0"/>
              </a:rPr>
              <a:t>You are using the nseindia.com tracker page to track your favourite stocks…</a:t>
            </a:r>
          </a:p>
          <a:p>
            <a:endParaRPr lang="en-IN" dirty="0"/>
          </a:p>
        </p:txBody>
      </p:sp>
      <p:sp>
        <p:nvSpPr>
          <p:cNvPr id="4" name="Text Placeholder 3"/>
          <p:cNvSpPr>
            <a:spLocks noGrp="1"/>
          </p:cNvSpPr>
          <p:nvPr>
            <p:ph type="body" sz="quarter" idx="14"/>
          </p:nvPr>
        </p:nvSpPr>
        <p:spPr/>
        <p:txBody>
          <a:bodyPr/>
          <a:lstStyle/>
          <a:p>
            <a:r>
              <a:rPr lang="en-US" dirty="0"/>
              <a:t>Few Examples</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dirty="0"/>
            </a:br>
            <a:r>
              <a:rPr lang="en-IN" dirty="0"/>
              <a:t>Why is stream Processing needed?</a:t>
            </a:r>
            <a:br>
              <a:rPr lang="en-IN" dirty="0"/>
            </a:br>
            <a:endParaRPr lang="en-IN" dirty="0"/>
          </a:p>
        </p:txBody>
      </p:sp>
      <p:sp>
        <p:nvSpPr>
          <p:cNvPr id="3" name="Text Placeholder 2"/>
          <p:cNvSpPr>
            <a:spLocks noGrp="1"/>
          </p:cNvSpPr>
          <p:nvPr>
            <p:ph type="body" sz="quarter" idx="13"/>
          </p:nvPr>
        </p:nvSpPr>
        <p:spPr>
          <a:xfrm>
            <a:off x="857739" y="1600201"/>
            <a:ext cx="10160000" cy="3200399"/>
          </a:xfrm>
        </p:spPr>
        <p:txBody>
          <a:bodyPr/>
          <a:lstStyle/>
          <a:p>
            <a:r>
              <a:rPr lang="en-IN" dirty="0"/>
              <a:t>Some data naturally comes as a never-ending stream of events. To do batch processing, you need to store it, stop data collection at some time and processes the data. </a:t>
            </a:r>
          </a:p>
          <a:p>
            <a:r>
              <a:rPr lang="en-IN" dirty="0"/>
              <a:t>Then you have to do the next batch and then worry about aggregating across multiple batches. </a:t>
            </a:r>
          </a:p>
          <a:p>
            <a:r>
              <a:rPr lang="en-IN" dirty="0"/>
              <a:t>In contrast, streaming handles never ending data streams gracefully and naturally. </a:t>
            </a:r>
          </a:p>
          <a:p>
            <a:r>
              <a:rPr lang="en-IN" dirty="0"/>
              <a:t>You can detect patterns, inspect results, look at multiple levels of focus, and also easily look at data from multiple streams simultaneously.</a:t>
            </a:r>
          </a:p>
          <a:p>
            <a:endParaRPr lang="en-US" dirty="0"/>
          </a:p>
          <a:p>
            <a:endParaRPr lang="en-US" dirty="0"/>
          </a:p>
          <a:p>
            <a:endParaRPr lang="en-US" dirty="0"/>
          </a:p>
          <a:p>
            <a:endParaRPr lang="en-IN" dirty="0"/>
          </a:p>
        </p:txBody>
      </p:sp>
      <p:sp>
        <p:nvSpPr>
          <p:cNvPr id="4" name="Text Placeholder 3"/>
          <p:cNvSpPr>
            <a:spLocks noGrp="1"/>
          </p:cNvSpPr>
          <p:nvPr>
            <p:ph type="body" sz="quarter" idx="14"/>
          </p:nvPr>
        </p:nvSpPr>
        <p:spPr/>
        <p:txBody>
          <a:bodyPr/>
          <a:lstStyle/>
          <a:p>
            <a:r>
              <a:rPr lang="en-US" dirty="0"/>
              <a:t>Reason 1</a:t>
            </a:r>
            <a:endParaRPr lang="en-IN" dirty="0"/>
          </a:p>
        </p:txBody>
      </p:sp>
      <p:sp>
        <p:nvSpPr>
          <p:cNvPr id="6" name="TextBox 5"/>
          <p:cNvSpPr txBox="1"/>
          <p:nvPr/>
        </p:nvSpPr>
        <p:spPr>
          <a:xfrm>
            <a:off x="838200" y="5181600"/>
            <a:ext cx="9677400" cy="369332"/>
          </a:xfrm>
          <a:prstGeom prst="rect">
            <a:avLst/>
          </a:prstGeom>
          <a:noFill/>
        </p:spPr>
        <p:txBody>
          <a:bodyPr wrap="square" rtlCol="0">
            <a:spAutoFit/>
          </a:bodyPr>
          <a:lstStyle/>
          <a:p>
            <a:r>
              <a:rPr lang="en-US" dirty="0"/>
              <a:t>Source : </a:t>
            </a:r>
            <a:r>
              <a:rPr lang="en-IN" dirty="0">
                <a:hlinkClick r:id="rId2"/>
              </a:rPr>
              <a:t>https://medium.com/stream-processing/what-is-stream-processing-1eadfca11b97</a:t>
            </a:r>
            <a:endParaRPr lang="en-IN" dirty="0"/>
          </a:p>
        </p:txBody>
      </p:sp>
    </p:spTree>
    <p:extLst>
      <p:ext uri="{BB962C8B-B14F-4D97-AF65-F5344CB8AC3E}">
        <p14:creationId xmlns:p14="http://schemas.microsoft.com/office/powerpoint/2010/main" val="1941776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dirty="0"/>
            </a:br>
            <a:r>
              <a:rPr lang="en-IN" dirty="0"/>
              <a:t>Why is stream Processing needed? (2)</a:t>
            </a:r>
            <a:br>
              <a:rPr lang="en-IN" dirty="0"/>
            </a:br>
            <a:endParaRPr lang="en-IN" dirty="0"/>
          </a:p>
        </p:txBody>
      </p:sp>
      <p:sp>
        <p:nvSpPr>
          <p:cNvPr id="3" name="Text Placeholder 2"/>
          <p:cNvSpPr>
            <a:spLocks noGrp="1"/>
          </p:cNvSpPr>
          <p:nvPr>
            <p:ph type="body" sz="quarter" idx="13"/>
          </p:nvPr>
        </p:nvSpPr>
        <p:spPr/>
        <p:txBody>
          <a:bodyPr/>
          <a:lstStyle/>
          <a:p>
            <a:r>
              <a:rPr lang="en-IN" dirty="0"/>
              <a:t>Stream processing naturally fit with time series data and detecting patterns over time.</a:t>
            </a:r>
          </a:p>
          <a:p>
            <a:r>
              <a:rPr lang="en-IN" dirty="0"/>
              <a:t>For example, if you are trying to detect the length of a web session in a never-ending stream ( this is an example of trying to detect a sequence). </a:t>
            </a:r>
          </a:p>
          <a:p>
            <a:r>
              <a:rPr lang="en-IN" dirty="0"/>
              <a:t>It is very hard to do it with batches as some session will fall into two batches. </a:t>
            </a:r>
          </a:p>
          <a:p>
            <a:r>
              <a:rPr lang="en-IN" dirty="0"/>
              <a:t>Stream processing can handle this easily.</a:t>
            </a:r>
          </a:p>
        </p:txBody>
      </p:sp>
      <p:sp>
        <p:nvSpPr>
          <p:cNvPr id="4" name="Text Placeholder 3"/>
          <p:cNvSpPr>
            <a:spLocks noGrp="1"/>
          </p:cNvSpPr>
          <p:nvPr>
            <p:ph type="body" sz="quarter" idx="14"/>
          </p:nvPr>
        </p:nvSpPr>
        <p:spPr/>
        <p:txBody>
          <a:bodyPr/>
          <a:lstStyle/>
          <a:p>
            <a:r>
              <a:rPr lang="en-US" dirty="0"/>
              <a:t>Reason 2</a:t>
            </a:r>
            <a:endParaRPr lang="en-IN" dirty="0"/>
          </a:p>
        </p:txBody>
      </p:sp>
    </p:spTree>
    <p:extLst>
      <p:ext uri="{BB962C8B-B14F-4D97-AF65-F5344CB8AC3E}">
        <p14:creationId xmlns:p14="http://schemas.microsoft.com/office/powerpoint/2010/main" val="19183146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Why is stream Processing needed? (3)</a:t>
            </a:r>
          </a:p>
        </p:txBody>
      </p:sp>
      <p:sp>
        <p:nvSpPr>
          <p:cNvPr id="3" name="Text Placeholder 2"/>
          <p:cNvSpPr>
            <a:spLocks noGrp="1"/>
          </p:cNvSpPr>
          <p:nvPr>
            <p:ph type="body" sz="quarter" idx="13"/>
          </p:nvPr>
        </p:nvSpPr>
        <p:spPr>
          <a:xfrm>
            <a:off x="857739" y="1600201"/>
            <a:ext cx="10160000" cy="3047999"/>
          </a:xfrm>
        </p:spPr>
        <p:txBody>
          <a:bodyPr/>
          <a:lstStyle/>
          <a:p>
            <a:r>
              <a:rPr lang="en-IN" dirty="0"/>
              <a:t>Batch processing lets the data build up and try to process them at once while stream processing process data as they come in hence spread the processing over time. </a:t>
            </a:r>
          </a:p>
          <a:p>
            <a:r>
              <a:rPr lang="en-IN" dirty="0"/>
              <a:t>Hence stream processing can work with a lot less hardware than batch processing. </a:t>
            </a:r>
          </a:p>
          <a:p>
            <a:r>
              <a:rPr lang="en-IN" dirty="0"/>
              <a:t>Furthermore, stream processing also enables approximate query processing via systematic load shedding. </a:t>
            </a:r>
          </a:p>
          <a:p>
            <a:r>
              <a:rPr lang="en-IN" dirty="0"/>
              <a:t>Hence stream processing fits naturally into use cases where approximate answers are sufficient.</a:t>
            </a:r>
          </a:p>
        </p:txBody>
      </p:sp>
      <p:sp>
        <p:nvSpPr>
          <p:cNvPr id="4" name="Text Placeholder 3"/>
          <p:cNvSpPr>
            <a:spLocks noGrp="1"/>
          </p:cNvSpPr>
          <p:nvPr>
            <p:ph type="body" sz="quarter" idx="14"/>
          </p:nvPr>
        </p:nvSpPr>
        <p:spPr/>
        <p:txBody>
          <a:bodyPr/>
          <a:lstStyle/>
          <a:p>
            <a:r>
              <a:rPr lang="en-US" dirty="0"/>
              <a:t>Reason 3</a:t>
            </a:r>
            <a:endParaRPr lang="en-IN" dirty="0"/>
          </a:p>
        </p:txBody>
      </p:sp>
    </p:spTree>
    <p:extLst>
      <p:ext uri="{BB962C8B-B14F-4D97-AF65-F5344CB8AC3E}">
        <p14:creationId xmlns:p14="http://schemas.microsoft.com/office/powerpoint/2010/main" val="26771160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Why is stream Processing needed? (4)</a:t>
            </a:r>
          </a:p>
        </p:txBody>
      </p:sp>
      <p:sp>
        <p:nvSpPr>
          <p:cNvPr id="3" name="Text Placeholder 2"/>
          <p:cNvSpPr>
            <a:spLocks noGrp="1"/>
          </p:cNvSpPr>
          <p:nvPr>
            <p:ph type="body" sz="quarter" idx="13"/>
          </p:nvPr>
        </p:nvSpPr>
        <p:spPr/>
        <p:txBody>
          <a:bodyPr/>
          <a:lstStyle/>
          <a:p>
            <a:r>
              <a:rPr lang="en-IN" dirty="0"/>
              <a:t>Finally, there are a lot of streaming data available ( e.g. customer transactions, activities, website visits) and they will grow faster with </a:t>
            </a:r>
            <a:r>
              <a:rPr lang="en-IN" dirty="0" err="1"/>
              <a:t>IoT</a:t>
            </a:r>
            <a:r>
              <a:rPr lang="en-IN" dirty="0"/>
              <a:t> use cases ( all kind of sensors). </a:t>
            </a:r>
          </a:p>
          <a:p>
            <a:r>
              <a:rPr lang="en-IN" dirty="0"/>
              <a:t>Streaming is a much more natural model to think about and program those use cases.</a:t>
            </a:r>
          </a:p>
        </p:txBody>
      </p:sp>
      <p:sp>
        <p:nvSpPr>
          <p:cNvPr id="4" name="Text Placeholder 3"/>
          <p:cNvSpPr>
            <a:spLocks noGrp="1"/>
          </p:cNvSpPr>
          <p:nvPr>
            <p:ph type="body" sz="quarter" idx="14"/>
          </p:nvPr>
        </p:nvSpPr>
        <p:spPr/>
        <p:txBody>
          <a:bodyPr/>
          <a:lstStyle/>
          <a:p>
            <a:r>
              <a:rPr lang="en-US" dirty="0"/>
              <a:t>Reason 4</a:t>
            </a:r>
            <a:endParaRPr lang="en-IN" dirty="0"/>
          </a:p>
        </p:txBody>
      </p:sp>
    </p:spTree>
    <p:extLst>
      <p:ext uri="{BB962C8B-B14F-4D97-AF65-F5344CB8AC3E}">
        <p14:creationId xmlns:p14="http://schemas.microsoft.com/office/powerpoint/2010/main" val="32086898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b="0" dirty="0"/>
            </a:br>
            <a:r>
              <a:rPr lang="en-IN" b="0" dirty="0"/>
              <a:t>Streaming Data Sources</a:t>
            </a:r>
            <a:br>
              <a:rPr lang="en-IN" b="0" dirty="0"/>
            </a:br>
            <a:endParaRPr lang="en-IN" dirty="0"/>
          </a:p>
        </p:txBody>
      </p:sp>
      <p:sp>
        <p:nvSpPr>
          <p:cNvPr id="3" name="Text Placeholder 2"/>
          <p:cNvSpPr>
            <a:spLocks noGrp="1"/>
          </p:cNvSpPr>
          <p:nvPr>
            <p:ph type="body" sz="quarter" idx="13"/>
          </p:nvPr>
        </p:nvSpPr>
        <p:spPr/>
        <p:txBody>
          <a:bodyPr/>
          <a:lstStyle/>
          <a:p>
            <a:endParaRPr lang="en-IN" dirty="0"/>
          </a:p>
        </p:txBody>
      </p:sp>
      <p:sp>
        <p:nvSpPr>
          <p:cNvPr id="4" name="Text Placeholder 3"/>
          <p:cNvSpPr>
            <a:spLocks noGrp="1"/>
          </p:cNvSpPr>
          <p:nvPr>
            <p:ph type="body" sz="quarter" idx="14"/>
          </p:nvPr>
        </p:nvSpPr>
        <p:spPr/>
        <p:txBody>
          <a:bodyPr/>
          <a:lstStyle/>
          <a:p>
            <a:endParaRPr lang="en-IN" dirty="0"/>
          </a:p>
        </p:txBody>
      </p:sp>
      <p:pic>
        <p:nvPicPr>
          <p:cNvPr id="1026" name="Picture 2"/>
          <p:cNvPicPr>
            <a:picLocks noChangeAspect="1" noChangeArrowheads="1"/>
          </p:cNvPicPr>
          <p:nvPr/>
        </p:nvPicPr>
        <p:blipFill>
          <a:blip r:embed="rId2" cstate="print"/>
          <a:srcRect/>
          <a:stretch>
            <a:fillRect/>
          </a:stretch>
        </p:blipFill>
        <p:spPr bwMode="auto">
          <a:xfrm>
            <a:off x="2390775" y="1733550"/>
            <a:ext cx="7410450" cy="3390900"/>
          </a:xfrm>
          <a:prstGeom prst="rect">
            <a:avLst/>
          </a:prstGeom>
          <a:noFill/>
          <a:ln w="9525">
            <a:noFill/>
            <a:miter lim="800000"/>
            <a:headEnd/>
            <a:tailEnd/>
          </a:ln>
        </p:spPr>
      </p:pic>
      <p:sp>
        <p:nvSpPr>
          <p:cNvPr id="6" name="TextBox 5"/>
          <p:cNvSpPr txBox="1"/>
          <p:nvPr/>
        </p:nvSpPr>
        <p:spPr>
          <a:xfrm>
            <a:off x="914400" y="5562600"/>
            <a:ext cx="7924800" cy="646331"/>
          </a:xfrm>
          <a:prstGeom prst="rect">
            <a:avLst/>
          </a:prstGeom>
          <a:noFill/>
        </p:spPr>
        <p:txBody>
          <a:bodyPr wrap="square" rtlCol="0">
            <a:spAutoFit/>
          </a:bodyPr>
          <a:lstStyle/>
          <a:p>
            <a:r>
              <a:rPr lang="en-US" dirty="0"/>
              <a:t>Source : </a:t>
            </a:r>
            <a:r>
              <a:rPr lang="en-IN" dirty="0">
                <a:hlinkClick r:id="rId3"/>
              </a:rPr>
              <a:t>https://mapr.com/blog/real-time-streaming-data-pipelines-apache-apis-kafka-spark-streaming-and-hbase/</a:t>
            </a:r>
            <a:endParaRPr lang="en-IN" dirty="0"/>
          </a:p>
        </p:txBody>
      </p:sp>
    </p:spTree>
    <p:extLst>
      <p:ext uri="{BB962C8B-B14F-4D97-AF65-F5344CB8AC3E}">
        <p14:creationId xmlns:p14="http://schemas.microsoft.com/office/powerpoint/2010/main" val="34166668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b="0" dirty="0"/>
            </a:br>
            <a:r>
              <a:rPr lang="en-IN" b="0" dirty="0"/>
              <a:t>Streaming Data </a:t>
            </a:r>
            <a:r>
              <a:rPr lang="en-IN" b="0"/>
              <a:t>Examples </a:t>
            </a:r>
            <a:br>
              <a:rPr lang="en-IN" b="0" dirty="0"/>
            </a:br>
            <a:endParaRPr lang="en-IN" dirty="0"/>
          </a:p>
        </p:txBody>
      </p:sp>
      <p:sp>
        <p:nvSpPr>
          <p:cNvPr id="3" name="Text Placeholder 2"/>
          <p:cNvSpPr>
            <a:spLocks noGrp="1"/>
          </p:cNvSpPr>
          <p:nvPr>
            <p:ph type="body" sz="quarter" idx="13"/>
          </p:nvPr>
        </p:nvSpPr>
        <p:spPr>
          <a:xfrm>
            <a:off x="857739" y="1600201"/>
            <a:ext cx="10160000" cy="4571999"/>
          </a:xfrm>
        </p:spPr>
        <p:txBody>
          <a:bodyPr>
            <a:normAutofit fontScale="92500" lnSpcReduction="20000"/>
          </a:bodyPr>
          <a:lstStyle/>
          <a:p>
            <a:r>
              <a:rPr lang="en-IN" dirty="0"/>
              <a:t>Sensors in transportation vehicles, industrial equipment, and farm machinery send data to a streaming application. The application monitors performance, detects any potential defects in advance, and places a spare part order automatically preventing equipment down time.</a:t>
            </a:r>
          </a:p>
          <a:p>
            <a:r>
              <a:rPr lang="en-IN" dirty="0"/>
              <a:t>A financial institution tracks changes in the stock market in real time, computes value-at-risk, and automatically rebalances portfolios based on stock price movements.</a:t>
            </a:r>
          </a:p>
          <a:p>
            <a:r>
              <a:rPr lang="en-IN" dirty="0"/>
              <a:t>A real-estate website tracks a subset of data from consumers’ mobile devices and makes real-time property recommendations of properties to visit based on their geo-location.</a:t>
            </a:r>
            <a:br>
              <a:rPr lang="en-IN" dirty="0"/>
            </a:br>
            <a:endParaRPr lang="en-IN" dirty="0"/>
          </a:p>
          <a:p>
            <a:r>
              <a:rPr lang="en-IN" dirty="0"/>
              <a:t>A solar power company has to maintain power throughput for its customers, or pay penalties. It implemented a streaming data application that monitors of all of panels in the field, and schedules service in real time, thereby minimizing the periods of low throughput from each panel and the associated penalty payouts.</a:t>
            </a:r>
            <a:br>
              <a:rPr lang="en-IN" dirty="0"/>
            </a:br>
            <a:endParaRPr lang="en-IN" dirty="0"/>
          </a:p>
          <a:p>
            <a:r>
              <a:rPr lang="en-IN" dirty="0"/>
              <a:t>A media publisher streams billions of click stream records from its online properties, aggregates and enriches the data with demographic information about users, and optimizes content placement on its site, delivering relevancy and better experience to its audience.</a:t>
            </a:r>
          </a:p>
          <a:p>
            <a:r>
              <a:rPr lang="en-IN" dirty="0"/>
              <a:t>An online gaming company collects streaming data about player-game interactions, and feeds the data into its gaming platform. It then analyzes the data in real-time, offers incentives and dynamic experiences to engage its players.</a:t>
            </a:r>
          </a:p>
          <a:p>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1066800" y="6019800"/>
            <a:ext cx="7696200" cy="369332"/>
          </a:xfrm>
          <a:prstGeom prst="rect">
            <a:avLst/>
          </a:prstGeom>
          <a:noFill/>
        </p:spPr>
        <p:txBody>
          <a:bodyPr wrap="square" rtlCol="0">
            <a:spAutoFit/>
          </a:bodyPr>
          <a:lstStyle/>
          <a:p>
            <a:r>
              <a:rPr lang="en-US" dirty="0"/>
              <a:t>Source : </a:t>
            </a:r>
            <a:r>
              <a:rPr lang="en-IN" dirty="0">
                <a:hlinkClick r:id="rId2"/>
              </a:rPr>
              <a:t>https://aws.amazon.com/streaming-data/</a:t>
            </a:r>
            <a:endParaRPr lang="en-IN" dirty="0"/>
          </a:p>
        </p:txBody>
      </p:sp>
    </p:spTree>
    <p:extLst>
      <p:ext uri="{BB962C8B-B14F-4D97-AF65-F5344CB8AC3E}">
        <p14:creationId xmlns:p14="http://schemas.microsoft.com/office/powerpoint/2010/main" val="29345418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dirty="0"/>
            </a:br>
            <a:r>
              <a:rPr lang="en-IN" dirty="0"/>
              <a:t>Who is using Stream Processing?</a:t>
            </a:r>
            <a:br>
              <a:rPr lang="en-IN" dirty="0"/>
            </a:br>
            <a:endParaRPr lang="en-IN" dirty="0"/>
          </a:p>
        </p:txBody>
      </p:sp>
      <p:sp>
        <p:nvSpPr>
          <p:cNvPr id="3" name="Text Placeholder 2"/>
          <p:cNvSpPr>
            <a:spLocks noGrp="1"/>
          </p:cNvSpPr>
          <p:nvPr>
            <p:ph type="body" sz="quarter" idx="13"/>
          </p:nvPr>
        </p:nvSpPr>
        <p:spPr>
          <a:xfrm>
            <a:off x="857739" y="1600201"/>
            <a:ext cx="10160000" cy="4800599"/>
          </a:xfrm>
        </p:spPr>
        <p:txBody>
          <a:bodyPr>
            <a:normAutofit fontScale="92500" lnSpcReduction="10000"/>
          </a:bodyPr>
          <a:lstStyle/>
          <a:p>
            <a:r>
              <a:rPr lang="en-IN" dirty="0"/>
              <a:t>Algorithmic Trading, Stock Market Surveillance,</a:t>
            </a:r>
          </a:p>
          <a:p>
            <a:r>
              <a:rPr lang="en-IN" dirty="0"/>
              <a:t>Smart Patient Care</a:t>
            </a:r>
          </a:p>
          <a:p>
            <a:r>
              <a:rPr lang="en-IN" dirty="0"/>
              <a:t>Monitoring a production line</a:t>
            </a:r>
          </a:p>
          <a:p>
            <a:r>
              <a:rPr lang="en-IN" dirty="0"/>
              <a:t>Supply chain optimizations</a:t>
            </a:r>
          </a:p>
          <a:p>
            <a:r>
              <a:rPr lang="en-IN" dirty="0"/>
              <a:t>Intrusion, Surveillance and Fraud Detection </a:t>
            </a:r>
          </a:p>
          <a:p>
            <a:r>
              <a:rPr lang="en-IN" dirty="0"/>
              <a:t>Most Smart Device Applications: Smart Car, Smart Home ..</a:t>
            </a:r>
          </a:p>
          <a:p>
            <a:r>
              <a:rPr lang="en-IN" dirty="0"/>
              <a:t>Smart Grid — (e.g. load prediction and outlier plug detection see</a:t>
            </a:r>
            <a:r>
              <a:rPr lang="en-IN" dirty="0">
                <a:hlinkClick r:id="rId2"/>
              </a:rPr>
              <a:t> Smart grids, 4 Billion events, throughout in range of 100Ks</a:t>
            </a:r>
            <a:r>
              <a:rPr lang="en-IN" dirty="0"/>
              <a:t>)</a:t>
            </a:r>
          </a:p>
          <a:p>
            <a:r>
              <a:rPr lang="en-IN" dirty="0"/>
              <a:t>Traffic Monitoring, </a:t>
            </a:r>
            <a:r>
              <a:rPr lang="en-IN" dirty="0" err="1"/>
              <a:t>Geofencing</a:t>
            </a:r>
            <a:r>
              <a:rPr lang="en-IN" dirty="0"/>
              <a:t>, Vehicle, and Wildlife tracking — e.g.</a:t>
            </a:r>
            <a:r>
              <a:rPr lang="en-IN" dirty="0">
                <a:hlinkClick r:id="rId3"/>
              </a:rPr>
              <a:t> TFL London</a:t>
            </a:r>
            <a:r>
              <a:rPr lang="en-IN" dirty="0"/>
              <a:t> Transport Management System</a:t>
            </a:r>
          </a:p>
          <a:p>
            <a:r>
              <a:rPr lang="en-IN" dirty="0"/>
              <a:t>Sports analytics — Augment Sports with real-time analytics </a:t>
            </a:r>
          </a:p>
          <a:p>
            <a:r>
              <a:rPr lang="en-IN" dirty="0"/>
              <a:t>Context-aware promotions and advertising</a:t>
            </a:r>
          </a:p>
          <a:p>
            <a:r>
              <a:rPr lang="en-IN" dirty="0"/>
              <a:t>Computer system and network monitoring</a:t>
            </a:r>
          </a:p>
          <a:p>
            <a:r>
              <a:rPr lang="en-IN" dirty="0"/>
              <a:t>Predictive Maintenance, (e.g.</a:t>
            </a:r>
            <a:r>
              <a:rPr lang="en-IN" dirty="0">
                <a:hlinkClick r:id="rId4"/>
              </a:rPr>
              <a:t> Machine Learning Techniques for Predictive Maintenance)</a:t>
            </a:r>
            <a:endParaRPr lang="en-IN" dirty="0"/>
          </a:p>
          <a:p>
            <a:r>
              <a:rPr lang="en-IN" dirty="0"/>
              <a:t>Geospatial data processing</a:t>
            </a:r>
          </a:p>
          <a:p>
            <a:endParaRPr lang="en-IN" dirty="0"/>
          </a:p>
        </p:txBody>
      </p:sp>
      <p:sp>
        <p:nvSpPr>
          <p:cNvPr id="4" name="Text Placeholder 3"/>
          <p:cNvSpPr>
            <a:spLocks noGrp="1"/>
          </p:cNvSpPr>
          <p:nvPr>
            <p:ph type="body" sz="quarter" idx="14"/>
          </p:nvPr>
        </p:nvSpPr>
        <p:spPr/>
        <p:txBody>
          <a:bodyPr/>
          <a:lstStyle/>
          <a:p>
            <a:r>
              <a:rPr lang="en-US" dirty="0"/>
              <a:t>Streaming Data Use cases</a:t>
            </a:r>
            <a:endParaRPr lang="en-IN" dirty="0"/>
          </a:p>
        </p:txBody>
      </p:sp>
      <p:sp>
        <p:nvSpPr>
          <p:cNvPr id="5" name="TextBox 4"/>
          <p:cNvSpPr txBox="1"/>
          <p:nvPr/>
        </p:nvSpPr>
        <p:spPr>
          <a:xfrm>
            <a:off x="762000" y="6400800"/>
            <a:ext cx="9677400" cy="369332"/>
          </a:xfrm>
          <a:prstGeom prst="rect">
            <a:avLst/>
          </a:prstGeom>
          <a:noFill/>
        </p:spPr>
        <p:txBody>
          <a:bodyPr wrap="square" rtlCol="0">
            <a:spAutoFit/>
          </a:bodyPr>
          <a:lstStyle/>
          <a:p>
            <a:r>
              <a:rPr lang="en-US" dirty="0"/>
              <a:t>Source : </a:t>
            </a:r>
            <a:r>
              <a:rPr lang="en-IN" dirty="0">
                <a:hlinkClick r:id="rId5"/>
              </a:rPr>
              <a:t>https://medium.com/stream-processing/what-is-stream-processing-1eadfca11b97</a:t>
            </a:r>
            <a:endParaRPr lang="en-IN" dirty="0"/>
          </a:p>
        </p:txBody>
      </p:sp>
    </p:spTree>
    <p:extLst>
      <p:ext uri="{BB962C8B-B14F-4D97-AF65-F5344CB8AC3E}">
        <p14:creationId xmlns:p14="http://schemas.microsoft.com/office/powerpoint/2010/main" val="19449338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Usage of Stream Processing</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8269826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Uses of Stream Processing</a:t>
            </a:r>
          </a:p>
        </p:txBody>
      </p:sp>
      <p:sp>
        <p:nvSpPr>
          <p:cNvPr id="3" name="Text Placeholder 2"/>
          <p:cNvSpPr>
            <a:spLocks noGrp="1"/>
          </p:cNvSpPr>
          <p:nvPr>
            <p:ph type="body" sz="quarter" idx="13"/>
          </p:nvPr>
        </p:nvSpPr>
        <p:spPr>
          <a:xfrm>
            <a:off x="857739" y="1600201"/>
            <a:ext cx="10160000" cy="4343399"/>
          </a:xfrm>
        </p:spPr>
        <p:txBody>
          <a:bodyPr/>
          <a:lstStyle/>
          <a:p>
            <a:r>
              <a:rPr lang="en-IN" dirty="0"/>
              <a:t>Example Applications</a:t>
            </a:r>
          </a:p>
          <a:p>
            <a:pPr lvl="1">
              <a:buFont typeface="Wingdings" panose="05000000000000000000" pitchFamily="2" charset="2"/>
              <a:buChar char="ü"/>
            </a:pPr>
            <a:r>
              <a:rPr lang="en-IN" sz="1800" dirty="0"/>
              <a:t>Fraud detection applications monitors the usage of credit cards for detection of unexpected patterns </a:t>
            </a:r>
          </a:p>
          <a:p>
            <a:pPr lvl="1">
              <a:buFont typeface="Wingdings" panose="05000000000000000000" pitchFamily="2" charset="2"/>
              <a:buChar char="ü"/>
            </a:pPr>
            <a:r>
              <a:rPr lang="en-IN" sz="1800" dirty="0"/>
              <a:t>Stock trading system looks for the opportunities of stock values and execute the trades based on those patterns</a:t>
            </a:r>
          </a:p>
          <a:p>
            <a:pPr lvl="1">
              <a:buFont typeface="Wingdings" panose="05000000000000000000" pitchFamily="2" charset="2"/>
              <a:buChar char="ü"/>
            </a:pPr>
            <a:r>
              <a:rPr lang="en-IN" sz="1800" dirty="0"/>
              <a:t>Manufacturing systems keeps an eye on the assembly / manufacturing process for the defective or malfunctioning machine </a:t>
            </a:r>
          </a:p>
          <a:p>
            <a:pPr lvl="1">
              <a:buFont typeface="Wingdings" panose="05000000000000000000" pitchFamily="2" charset="2"/>
              <a:buChar char="ü"/>
            </a:pPr>
            <a:r>
              <a:rPr lang="en-IN" sz="1800" dirty="0"/>
              <a:t>Intelligence systems can keep track of activities of aggressors and raise alarm if something unusual is noticed about them </a:t>
            </a:r>
          </a:p>
          <a:p>
            <a:pPr lvl="1">
              <a:buFont typeface="Wingdings" panose="05000000000000000000" pitchFamily="2" charset="2"/>
              <a:buChar char="ü"/>
            </a:pPr>
            <a:r>
              <a:rPr lang="en-IN" sz="1800" dirty="0"/>
              <a:t>Etc.</a:t>
            </a:r>
          </a:p>
          <a:p>
            <a:pPr marL="0" indent="0">
              <a:buNone/>
            </a:pPr>
            <a:endParaRPr lang="en-IN" dirty="0"/>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38200" y="5943600"/>
            <a:ext cx="10363200" cy="381000"/>
          </a:xfrm>
          <a:prstGeom prst="rect">
            <a:avLst/>
          </a:prstGeom>
          <a:noFill/>
        </p:spPr>
        <p:txBody>
          <a:bodyPr wrap="square" rtlCol="0">
            <a:spAutoFit/>
          </a:bodyPr>
          <a:lstStyle/>
          <a:p>
            <a:r>
              <a:rPr lang="en-US" dirty="0"/>
              <a:t>Concepts :  Designing Data Intensive Applications by Martin </a:t>
            </a:r>
            <a:r>
              <a:rPr lang="en-US" dirty="0" err="1"/>
              <a:t>Kleppmann</a:t>
            </a:r>
            <a:endParaRPr lang="en-US" dirty="0"/>
          </a:p>
        </p:txBody>
      </p:sp>
    </p:spTree>
    <p:extLst>
      <p:ext uri="{BB962C8B-B14F-4D97-AF65-F5344CB8AC3E}">
        <p14:creationId xmlns:p14="http://schemas.microsoft.com/office/powerpoint/2010/main" val="11084772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Other Applications </a:t>
            </a:r>
          </a:p>
        </p:txBody>
      </p:sp>
      <p:sp>
        <p:nvSpPr>
          <p:cNvPr id="3" name="Text Placeholder 2"/>
          <p:cNvSpPr>
            <a:spLocks noGrp="1"/>
          </p:cNvSpPr>
          <p:nvPr>
            <p:ph type="body" sz="quarter" idx="13"/>
          </p:nvPr>
        </p:nvSpPr>
        <p:spPr>
          <a:xfrm>
            <a:off x="857739" y="1600201"/>
            <a:ext cx="10160000" cy="4495799"/>
          </a:xfrm>
        </p:spPr>
        <p:txBody>
          <a:bodyPr>
            <a:normAutofit lnSpcReduction="10000"/>
          </a:bodyPr>
          <a:lstStyle/>
          <a:p>
            <a:r>
              <a:rPr lang="en-IN" dirty="0"/>
              <a:t>Developed in 90’s </a:t>
            </a:r>
          </a:p>
          <a:p>
            <a:r>
              <a:rPr lang="en-IN" dirty="0"/>
              <a:t>Can specify rules to search for certain patterns of events in streams</a:t>
            </a:r>
          </a:p>
          <a:p>
            <a:r>
              <a:rPr lang="en-IN" dirty="0"/>
              <a:t>Can use programming constructs or GUIs to specify the conditions for patterns</a:t>
            </a:r>
          </a:p>
          <a:p>
            <a:r>
              <a:rPr lang="en-IN" dirty="0"/>
              <a:t>Outcomes can be displayed visually or alerts can be raised when condition is fulfilled</a:t>
            </a:r>
          </a:p>
          <a:p>
            <a:r>
              <a:rPr lang="en-IN" dirty="0"/>
              <a:t>Outcomes are complex event in nature, hence is the name </a:t>
            </a:r>
          </a:p>
          <a:p>
            <a:r>
              <a:rPr lang="en-IN" dirty="0"/>
              <a:t>Continuous queries model is used for identifying patterns </a:t>
            </a:r>
          </a:p>
          <a:p>
            <a:pPr lvl="1">
              <a:buFont typeface="Wingdings" panose="05000000000000000000" pitchFamily="2" charset="2"/>
              <a:buChar char="ü"/>
            </a:pPr>
            <a:r>
              <a:rPr lang="en-IN" dirty="0"/>
              <a:t>Query is always running </a:t>
            </a:r>
          </a:p>
          <a:p>
            <a:pPr lvl="1">
              <a:buFont typeface="Wingdings" panose="05000000000000000000" pitchFamily="2" charset="2"/>
              <a:buChar char="ü"/>
            </a:pPr>
            <a:r>
              <a:rPr lang="en-IN" dirty="0"/>
              <a:t>Events flows through it </a:t>
            </a:r>
          </a:p>
          <a:p>
            <a:endParaRPr lang="en-IN" dirty="0"/>
          </a:p>
          <a:p>
            <a:r>
              <a:rPr lang="en-IN" dirty="0"/>
              <a:t>Examples</a:t>
            </a:r>
          </a:p>
          <a:p>
            <a:pPr lvl="1">
              <a:buFont typeface="Wingdings" panose="05000000000000000000" pitchFamily="2" charset="2"/>
              <a:buChar char="ü"/>
            </a:pPr>
            <a:r>
              <a:rPr lang="en-IN" dirty="0" err="1"/>
              <a:t>Esper</a:t>
            </a:r>
            <a:endParaRPr lang="en-IN" dirty="0"/>
          </a:p>
          <a:p>
            <a:pPr lvl="1">
              <a:buFont typeface="Wingdings" panose="05000000000000000000" pitchFamily="2" charset="2"/>
              <a:buChar char="ü"/>
            </a:pPr>
            <a:r>
              <a:rPr lang="en-IN" dirty="0"/>
              <a:t>IBM </a:t>
            </a:r>
            <a:r>
              <a:rPr lang="en-IN" dirty="0" err="1"/>
              <a:t>Infosphere</a:t>
            </a:r>
            <a:endParaRPr lang="en-IN" dirty="0"/>
          </a:p>
          <a:p>
            <a:pPr lvl="1">
              <a:buFont typeface="Wingdings" panose="05000000000000000000" pitchFamily="2" charset="2"/>
              <a:buChar char="ü"/>
            </a:pPr>
            <a:r>
              <a:rPr lang="en-IN" dirty="0"/>
              <a:t>TIBCO </a:t>
            </a:r>
            <a:r>
              <a:rPr lang="en-IN" dirty="0" err="1"/>
              <a:t>StreamBase</a:t>
            </a:r>
            <a:endParaRPr lang="en-IN" dirty="0"/>
          </a:p>
          <a:p>
            <a:pPr lvl="1">
              <a:buFont typeface="Wingdings" panose="05000000000000000000" pitchFamily="2" charset="2"/>
              <a:buChar char="ü"/>
            </a:pPr>
            <a:r>
              <a:rPr lang="en-IN" dirty="0"/>
              <a:t>Oracle CEP</a:t>
            </a:r>
          </a:p>
        </p:txBody>
      </p:sp>
      <p:sp>
        <p:nvSpPr>
          <p:cNvPr id="4" name="Text Placeholder 3"/>
          <p:cNvSpPr>
            <a:spLocks noGrp="1"/>
          </p:cNvSpPr>
          <p:nvPr>
            <p:ph type="body" sz="quarter" idx="14"/>
          </p:nvPr>
        </p:nvSpPr>
        <p:spPr/>
        <p:txBody>
          <a:bodyPr/>
          <a:lstStyle/>
          <a:p>
            <a:r>
              <a:rPr lang="en-IN" dirty="0"/>
              <a:t>Complex Event Processing CEP </a:t>
            </a:r>
          </a:p>
        </p:txBody>
      </p:sp>
    </p:spTree>
    <p:extLst>
      <p:ext uri="{BB962C8B-B14F-4D97-AF65-F5344CB8AC3E}">
        <p14:creationId xmlns:p14="http://schemas.microsoft.com/office/powerpoint/2010/main" val="22947294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dirty="0"/>
            </a:br>
            <a:r>
              <a:rPr lang="en-IN" dirty="0"/>
              <a:t>Classification of Real Time Systems</a:t>
            </a:r>
            <a:br>
              <a:rPr lang="en-US" dirty="0"/>
            </a:br>
            <a:endParaRPr lang="en-IN" dirty="0"/>
          </a:p>
        </p:txBody>
      </p:sp>
      <p:sp>
        <p:nvSpPr>
          <p:cNvPr id="3" name="Text Placeholder 2"/>
          <p:cNvSpPr>
            <a:spLocks noGrp="1"/>
          </p:cNvSpPr>
          <p:nvPr>
            <p:ph type="body" sz="quarter" idx="13"/>
          </p:nvPr>
        </p:nvSpPr>
        <p:spPr>
          <a:xfrm>
            <a:off x="857739" y="1600201"/>
            <a:ext cx="10160000" cy="4571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pic>
        <p:nvPicPr>
          <p:cNvPr id="7" name="Content Placeholder 6"/>
          <p:cNvPicPr>
            <a:picLocks noGrp="1" noChangeAspect="1"/>
          </p:cNvPicPr>
          <p:nvPr>
            <p:ph idx="1"/>
          </p:nvPr>
        </p:nvPicPr>
        <p:blipFill>
          <a:blip r:embed="rId2" cstate="print"/>
          <a:srcRect/>
          <a:stretch>
            <a:fillRect/>
          </a:stretch>
        </p:blipFill>
        <p:spPr>
          <a:xfrm>
            <a:off x="762000" y="1905000"/>
            <a:ext cx="7181850" cy="2228850"/>
          </a:xfrm>
        </p:spPr>
      </p:pic>
      <p:pic>
        <p:nvPicPr>
          <p:cNvPr id="8" name="Content Placeholder 6"/>
          <p:cNvPicPr>
            <a:picLocks noGrp="1" noChangeAspect="1"/>
          </p:cNvPicPr>
          <p:nvPr>
            <p:ph idx="1"/>
          </p:nvPr>
        </p:nvPicPr>
        <p:blipFill>
          <a:blip r:embed="rId2" cstate="print"/>
          <a:srcRect/>
          <a:stretch>
            <a:fillRect/>
          </a:stretch>
        </p:blipFill>
        <p:spPr>
          <a:xfrm>
            <a:off x="1905000" y="1905000"/>
            <a:ext cx="7181850" cy="2228850"/>
          </a:xfrm>
        </p:spPr>
      </p:pic>
      <p:pic>
        <p:nvPicPr>
          <p:cNvPr id="9" name="Content Placeholder 6"/>
          <p:cNvPicPr>
            <a:picLocks noGrp="1" noChangeAspect="1"/>
          </p:cNvPicPr>
          <p:nvPr>
            <p:ph idx="1"/>
          </p:nvPr>
        </p:nvPicPr>
        <p:blipFill>
          <a:blip r:embed="rId2" cstate="print"/>
          <a:srcRect/>
          <a:stretch>
            <a:fillRect/>
          </a:stretch>
        </p:blipFill>
        <p:spPr>
          <a:xfrm>
            <a:off x="2286000" y="2209800"/>
            <a:ext cx="7181850" cy="2819400"/>
          </a:xfrm>
        </p:spPr>
      </p:pic>
      <p:sp>
        <p:nvSpPr>
          <p:cNvPr id="10" name="TextBox 9"/>
          <p:cNvSpPr txBox="1"/>
          <p:nvPr/>
        </p:nvSpPr>
        <p:spPr>
          <a:xfrm>
            <a:off x="1295400" y="5334000"/>
            <a:ext cx="4876800" cy="381000"/>
          </a:xfrm>
          <a:prstGeom prst="rect">
            <a:avLst/>
          </a:prstGeom>
          <a:noFill/>
        </p:spPr>
        <p:txBody>
          <a:bodyPr wrap="square" rtlCol="0">
            <a:spAutoFit/>
          </a:bodyPr>
          <a:lstStyle/>
          <a:p>
            <a:r>
              <a:rPr lang="en-US" dirty="0"/>
              <a:t>Source : Streaming Data by Andrew </a:t>
            </a:r>
            <a:r>
              <a:rPr lang="en-US" dirty="0" err="1"/>
              <a:t>Psaltis</a:t>
            </a:r>
            <a:endParaRPr lang="en-IN" dirty="0"/>
          </a:p>
        </p:txBody>
      </p:sp>
      <p:pic>
        <p:nvPicPr>
          <p:cNvPr id="11" name="Content Placeholder 6"/>
          <p:cNvPicPr>
            <a:picLocks noGrp="1" noChangeAspect="1"/>
          </p:cNvPicPr>
          <p:nvPr>
            <p:ph idx="1"/>
          </p:nvPr>
        </p:nvPicPr>
        <p:blipFill>
          <a:blip r:embed="rId2" cstate="print"/>
          <a:srcRect/>
          <a:stretch>
            <a:fillRect/>
          </a:stretch>
        </p:blipFill>
        <p:spPr>
          <a:xfrm>
            <a:off x="2514600" y="2514600"/>
            <a:ext cx="7181850" cy="2228850"/>
          </a:xfrm>
        </p:spPr>
      </p:pic>
      <p:pic>
        <p:nvPicPr>
          <p:cNvPr id="13" name="Content Placeholder 6"/>
          <p:cNvPicPr>
            <a:picLocks noChangeAspect="1"/>
          </p:cNvPicPr>
          <p:nvPr/>
        </p:nvPicPr>
        <p:blipFill>
          <a:blip r:embed="rId2" cstate="print"/>
          <a:srcRect/>
          <a:stretch>
            <a:fillRect/>
          </a:stretch>
        </p:blipFill>
        <p:spPr>
          <a:xfrm>
            <a:off x="2362200" y="2286000"/>
            <a:ext cx="7181850" cy="2667000"/>
          </a:xfrm>
          <a:prstGeom prst="rect">
            <a:avLst/>
          </a:prstGeom>
        </p:spPr>
      </p:pic>
    </p:spTree>
    <p:extLst>
      <p:ext uri="{BB962C8B-B14F-4D97-AF65-F5344CB8AC3E}">
        <p14:creationId xmlns:p14="http://schemas.microsoft.com/office/powerpoint/2010/main" val="18474810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Other Applications (2)</a:t>
            </a:r>
          </a:p>
        </p:txBody>
      </p:sp>
      <p:sp>
        <p:nvSpPr>
          <p:cNvPr id="3" name="Text Placeholder 2"/>
          <p:cNvSpPr>
            <a:spLocks noGrp="1"/>
          </p:cNvSpPr>
          <p:nvPr>
            <p:ph type="body" sz="quarter" idx="13"/>
          </p:nvPr>
        </p:nvSpPr>
        <p:spPr>
          <a:xfrm>
            <a:off x="857739" y="1600201"/>
            <a:ext cx="10160000" cy="4495799"/>
          </a:xfrm>
        </p:spPr>
        <p:txBody>
          <a:bodyPr>
            <a:normAutofit lnSpcReduction="10000"/>
          </a:bodyPr>
          <a:lstStyle/>
          <a:p>
            <a:r>
              <a:rPr lang="en-IN" dirty="0"/>
              <a:t>Recent application area</a:t>
            </a:r>
          </a:p>
          <a:p>
            <a:r>
              <a:rPr lang="en-IN" dirty="0"/>
              <a:t>Difference between CEP and Streaming Analytics diminishing </a:t>
            </a:r>
          </a:p>
          <a:p>
            <a:r>
              <a:rPr lang="en-IN" dirty="0"/>
              <a:t>More oriented towards aggregations and metrics over large number of events </a:t>
            </a:r>
          </a:p>
          <a:p>
            <a:pPr lvl="1">
              <a:buFont typeface="Wingdings" panose="05000000000000000000" pitchFamily="2" charset="2"/>
              <a:buChar char="ü"/>
            </a:pPr>
            <a:r>
              <a:rPr lang="en-IN" dirty="0"/>
              <a:t>Measuring rate at which system heart-beat messages are transmitted</a:t>
            </a:r>
          </a:p>
          <a:p>
            <a:pPr lvl="1">
              <a:buFont typeface="Wingdings" panose="05000000000000000000" pitchFamily="2" charset="2"/>
              <a:buChar char="ü"/>
            </a:pPr>
            <a:r>
              <a:rPr lang="en-IN" dirty="0"/>
              <a:t>Calculation rolling averages for certain periods</a:t>
            </a:r>
          </a:p>
          <a:p>
            <a:pPr lvl="1">
              <a:buFont typeface="Wingdings" panose="05000000000000000000" pitchFamily="2" charset="2"/>
              <a:buChar char="ü"/>
            </a:pPr>
            <a:r>
              <a:rPr lang="en-IN" dirty="0"/>
              <a:t>Comparing the statistics about two or more streams</a:t>
            </a:r>
          </a:p>
          <a:p>
            <a:r>
              <a:rPr lang="en-IN" dirty="0"/>
              <a:t>Usually windows of time are used </a:t>
            </a:r>
          </a:p>
          <a:p>
            <a:r>
              <a:rPr lang="en-IN" dirty="0"/>
              <a:t>Techniques used can produce exact outcomes or probabilistic outcomes</a:t>
            </a:r>
          </a:p>
          <a:p>
            <a:endParaRPr lang="en-IN" dirty="0"/>
          </a:p>
          <a:p>
            <a:r>
              <a:rPr lang="en-IN" dirty="0"/>
              <a:t>Examples</a:t>
            </a:r>
          </a:p>
          <a:p>
            <a:pPr lvl="1">
              <a:buFont typeface="Wingdings" panose="05000000000000000000" pitchFamily="2" charset="2"/>
              <a:buChar char="ü"/>
            </a:pPr>
            <a:r>
              <a:rPr lang="en-IN" dirty="0"/>
              <a:t>Apache Storm</a:t>
            </a:r>
          </a:p>
          <a:p>
            <a:pPr lvl="1">
              <a:buFont typeface="Wingdings" panose="05000000000000000000" pitchFamily="2" charset="2"/>
              <a:buChar char="ü"/>
            </a:pPr>
            <a:r>
              <a:rPr lang="en-IN" dirty="0"/>
              <a:t>Spark Streaming</a:t>
            </a:r>
          </a:p>
          <a:p>
            <a:pPr lvl="1">
              <a:buFont typeface="Wingdings" panose="05000000000000000000" pitchFamily="2" charset="2"/>
              <a:buChar char="ü"/>
            </a:pPr>
            <a:r>
              <a:rPr lang="en-IN" dirty="0"/>
              <a:t>Flink </a:t>
            </a:r>
          </a:p>
          <a:p>
            <a:pPr lvl="1">
              <a:buFont typeface="Wingdings" panose="05000000000000000000" pitchFamily="2" charset="2"/>
              <a:buChar char="ü"/>
            </a:pPr>
            <a:r>
              <a:rPr lang="en-IN" dirty="0"/>
              <a:t>Apache Samza</a:t>
            </a:r>
          </a:p>
          <a:p>
            <a:endParaRPr lang="en-IN" dirty="0"/>
          </a:p>
        </p:txBody>
      </p:sp>
      <p:sp>
        <p:nvSpPr>
          <p:cNvPr id="4" name="Text Placeholder 3"/>
          <p:cNvSpPr>
            <a:spLocks noGrp="1"/>
          </p:cNvSpPr>
          <p:nvPr>
            <p:ph type="body" sz="quarter" idx="14"/>
          </p:nvPr>
        </p:nvSpPr>
        <p:spPr/>
        <p:txBody>
          <a:bodyPr/>
          <a:lstStyle/>
          <a:p>
            <a:r>
              <a:rPr lang="en-IN" dirty="0"/>
              <a:t>Stream Analytics</a:t>
            </a:r>
          </a:p>
        </p:txBody>
      </p:sp>
    </p:spTree>
    <p:extLst>
      <p:ext uri="{BB962C8B-B14F-4D97-AF65-F5344CB8AC3E}">
        <p14:creationId xmlns:p14="http://schemas.microsoft.com/office/powerpoint/2010/main" val="14009386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Other Applications (3)</a:t>
            </a:r>
          </a:p>
        </p:txBody>
      </p:sp>
      <p:sp>
        <p:nvSpPr>
          <p:cNvPr id="3" name="Text Placeholder 2"/>
          <p:cNvSpPr>
            <a:spLocks noGrp="1"/>
          </p:cNvSpPr>
          <p:nvPr>
            <p:ph type="body" sz="quarter" idx="13"/>
          </p:nvPr>
        </p:nvSpPr>
        <p:spPr>
          <a:xfrm>
            <a:off x="857739" y="1600201"/>
            <a:ext cx="10160000" cy="4495799"/>
          </a:xfrm>
        </p:spPr>
        <p:txBody>
          <a:bodyPr/>
          <a:lstStyle/>
          <a:p>
            <a:r>
              <a:rPr lang="en-IN" dirty="0"/>
              <a:t>Materialized views are kind of dependent applications like caches, search index, data warehouses etc.</a:t>
            </a:r>
          </a:p>
          <a:p>
            <a:r>
              <a:rPr lang="en-IN" dirty="0"/>
              <a:t>When something changes in underlying systems like databases, all dependents needs to be updated as well </a:t>
            </a:r>
          </a:p>
          <a:p>
            <a:r>
              <a:rPr lang="en-IN" dirty="0"/>
              <a:t>Can be achieved by tracking what all things are changing in the applications and derived apps can be updated based on tracked changes</a:t>
            </a:r>
          </a:p>
          <a:p>
            <a:endParaRPr lang="en-IN" dirty="0"/>
          </a:p>
        </p:txBody>
      </p:sp>
      <p:sp>
        <p:nvSpPr>
          <p:cNvPr id="4" name="Text Placeholder 3"/>
          <p:cNvSpPr>
            <a:spLocks noGrp="1"/>
          </p:cNvSpPr>
          <p:nvPr>
            <p:ph type="body" sz="quarter" idx="14"/>
          </p:nvPr>
        </p:nvSpPr>
        <p:spPr/>
        <p:txBody>
          <a:bodyPr/>
          <a:lstStyle/>
          <a:p>
            <a:r>
              <a:rPr lang="en-IN" dirty="0"/>
              <a:t>Materialized Views</a:t>
            </a:r>
          </a:p>
        </p:txBody>
      </p:sp>
    </p:spTree>
    <p:extLst>
      <p:ext uri="{BB962C8B-B14F-4D97-AF65-F5344CB8AC3E}">
        <p14:creationId xmlns:p14="http://schemas.microsoft.com/office/powerpoint/2010/main" val="33198569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Other Applications (4)</a:t>
            </a:r>
          </a:p>
        </p:txBody>
      </p:sp>
      <p:sp>
        <p:nvSpPr>
          <p:cNvPr id="3" name="Text Placeholder 2"/>
          <p:cNvSpPr>
            <a:spLocks noGrp="1"/>
          </p:cNvSpPr>
          <p:nvPr>
            <p:ph type="body" sz="quarter" idx="13"/>
          </p:nvPr>
        </p:nvSpPr>
        <p:spPr>
          <a:xfrm>
            <a:off x="857739" y="1600201"/>
            <a:ext cx="10160000" cy="4267199"/>
          </a:xfrm>
        </p:spPr>
        <p:txBody>
          <a:bodyPr/>
          <a:lstStyle/>
          <a:p>
            <a:r>
              <a:rPr lang="en-IN" dirty="0"/>
              <a:t>CEP mostly monitors multiple event together, correlation between the incoming events</a:t>
            </a:r>
          </a:p>
          <a:p>
            <a:r>
              <a:rPr lang="en-IN" dirty="0"/>
              <a:t>Sometimes individual events also needs to be monitored for certain complex conditions</a:t>
            </a:r>
          </a:p>
          <a:p>
            <a:r>
              <a:rPr lang="en-IN" dirty="0"/>
              <a:t>For example,</a:t>
            </a:r>
          </a:p>
          <a:p>
            <a:pPr lvl="1">
              <a:buFont typeface="Wingdings" panose="05000000000000000000" pitchFamily="2" charset="2"/>
              <a:buChar char="ü"/>
            </a:pPr>
            <a:r>
              <a:rPr lang="en-IN" sz="1800" dirty="0"/>
              <a:t>User is interested to get informed when a particular property matching his requirement and budget is listed for sale / rent </a:t>
            </a:r>
          </a:p>
          <a:p>
            <a:pPr lvl="1">
              <a:buFont typeface="Wingdings" panose="05000000000000000000" pitchFamily="2" charset="2"/>
              <a:buChar char="ü"/>
            </a:pPr>
            <a:r>
              <a:rPr lang="en-IN" sz="1800" dirty="0"/>
              <a:t>User is interested to get informed about the availability of the products which are currently unavailable for sale</a:t>
            </a:r>
          </a:p>
          <a:p>
            <a:endParaRPr lang="en-IN" dirty="0"/>
          </a:p>
        </p:txBody>
      </p:sp>
      <p:sp>
        <p:nvSpPr>
          <p:cNvPr id="4" name="Text Placeholder 3"/>
          <p:cNvSpPr>
            <a:spLocks noGrp="1"/>
          </p:cNvSpPr>
          <p:nvPr>
            <p:ph type="body" sz="quarter" idx="14"/>
          </p:nvPr>
        </p:nvSpPr>
        <p:spPr/>
        <p:txBody>
          <a:bodyPr/>
          <a:lstStyle/>
          <a:p>
            <a:r>
              <a:rPr lang="en-IN" dirty="0"/>
              <a:t>Stream Searching</a:t>
            </a:r>
          </a:p>
        </p:txBody>
      </p:sp>
    </p:spTree>
    <p:extLst>
      <p:ext uri="{BB962C8B-B14F-4D97-AF65-F5344CB8AC3E}">
        <p14:creationId xmlns:p14="http://schemas.microsoft.com/office/powerpoint/2010/main" val="32962801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Sources of Streaming Data</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80513310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Sources </a:t>
            </a:r>
            <a:endParaRPr lang="en-IN" dirty="0"/>
          </a:p>
        </p:txBody>
      </p:sp>
      <p:sp>
        <p:nvSpPr>
          <p:cNvPr id="3" name="Text Placeholder 2"/>
          <p:cNvSpPr>
            <a:spLocks noGrp="1"/>
          </p:cNvSpPr>
          <p:nvPr>
            <p:ph type="body" sz="quarter" idx="13"/>
          </p:nvPr>
        </p:nvSpPr>
        <p:spPr/>
        <p:txBody>
          <a:bodyPr/>
          <a:lstStyle/>
          <a:p>
            <a:r>
              <a:rPr lang="en-IN" dirty="0"/>
              <a:t>Operational Monitoring</a:t>
            </a:r>
          </a:p>
          <a:p>
            <a:pPr lvl="1">
              <a:buFont typeface="Wingdings" panose="05000000000000000000" pitchFamily="2" charset="2"/>
              <a:buChar char="ü"/>
            </a:pPr>
            <a:r>
              <a:rPr lang="en-IN" sz="1800" dirty="0"/>
              <a:t>Ex: Tracking the performance of the physical systems that power the Internet</a:t>
            </a:r>
          </a:p>
          <a:p>
            <a:pPr lvl="1">
              <a:buFont typeface="Wingdings" panose="05000000000000000000" pitchFamily="2" charset="2"/>
              <a:buChar char="ü"/>
            </a:pPr>
            <a:r>
              <a:rPr lang="en-IN" sz="1800" dirty="0"/>
              <a:t>Temperature of the processor, speed of the fan and the voltage draw of their power supplies , state of their disk drives ( processor load, network activity, and storage access times ) </a:t>
            </a:r>
            <a:r>
              <a:rPr lang="en-IN" sz="1800" dirty="0" err="1"/>
              <a:t>etc</a:t>
            </a:r>
            <a:r>
              <a:rPr lang="en-IN" sz="1800" dirty="0"/>
              <a:t>…  </a:t>
            </a:r>
          </a:p>
          <a:p>
            <a:pPr lvl="1">
              <a:buFont typeface="Wingdings" panose="05000000000000000000" pitchFamily="2" charset="2"/>
              <a:buChar char="ü"/>
            </a:pPr>
            <a:r>
              <a:rPr lang="en-IN" sz="1800" dirty="0"/>
              <a:t>Data is collected and aggregated in real time </a:t>
            </a:r>
          </a:p>
          <a:p>
            <a:endParaRPr lang="en-IN" dirty="0"/>
          </a:p>
        </p:txBody>
      </p:sp>
      <p:sp>
        <p:nvSpPr>
          <p:cNvPr id="4" name="Text Placeholder 3"/>
          <p:cNvSpPr>
            <a:spLocks noGrp="1"/>
          </p:cNvSpPr>
          <p:nvPr>
            <p:ph type="body" sz="quarter" idx="14"/>
          </p:nvPr>
        </p:nvSpPr>
        <p:spPr/>
        <p:txBody>
          <a:bodyPr/>
          <a:lstStyle/>
          <a:p>
            <a:r>
              <a:rPr lang="en-US"/>
              <a:t>1. </a:t>
            </a:r>
            <a:r>
              <a:rPr lang="en-IN" dirty="0"/>
              <a:t>Operational Monitoring</a:t>
            </a:r>
          </a:p>
          <a:p>
            <a:endParaRPr lang="en-IN" dirty="0"/>
          </a:p>
        </p:txBody>
      </p:sp>
      <p:sp>
        <p:nvSpPr>
          <p:cNvPr id="5" name="TextBox 4"/>
          <p:cNvSpPr txBox="1"/>
          <p:nvPr/>
        </p:nvSpPr>
        <p:spPr>
          <a:xfrm>
            <a:off x="533400" y="5105400"/>
            <a:ext cx="7924800" cy="646331"/>
          </a:xfrm>
          <a:prstGeom prst="rect">
            <a:avLst/>
          </a:prstGeom>
          <a:noFill/>
        </p:spPr>
        <p:txBody>
          <a:bodyPr wrap="square" rtlCol="0">
            <a:spAutoFit/>
          </a:bodyPr>
          <a:lstStyle/>
          <a:p>
            <a:pPr marL="0" lvl="1"/>
            <a:r>
              <a:rPr lang="en-US" dirty="0"/>
              <a:t>Source : Adapted from </a:t>
            </a:r>
            <a:r>
              <a:rPr lang="en-GB" dirty="0"/>
              <a:t>Real-Time Analytics , Byron Ellis</a:t>
            </a:r>
          </a:p>
          <a:p>
            <a:endParaRPr lang="en-IN" dirty="0"/>
          </a:p>
        </p:txBody>
      </p:sp>
    </p:spTree>
    <p:extLst>
      <p:ext uri="{BB962C8B-B14F-4D97-AF65-F5344CB8AC3E}">
        <p14:creationId xmlns:p14="http://schemas.microsoft.com/office/powerpoint/2010/main" val="34028090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Sources (2)</a:t>
            </a:r>
            <a:endParaRPr lang="en-IN" dirty="0"/>
          </a:p>
        </p:txBody>
      </p:sp>
      <p:sp>
        <p:nvSpPr>
          <p:cNvPr id="3" name="Text Placeholder 2"/>
          <p:cNvSpPr>
            <a:spLocks noGrp="1"/>
          </p:cNvSpPr>
          <p:nvPr>
            <p:ph type="body" sz="quarter" idx="13"/>
          </p:nvPr>
        </p:nvSpPr>
        <p:spPr/>
        <p:txBody>
          <a:bodyPr/>
          <a:lstStyle/>
          <a:p>
            <a:r>
              <a:rPr lang="en-IN" dirty="0"/>
              <a:t>Web Analytics -  track activity on a website</a:t>
            </a:r>
          </a:p>
          <a:p>
            <a:r>
              <a:rPr lang="en-IN" dirty="0"/>
              <a:t>Circulation numbers of a newspaper, the number of unique visitors for a webpage etc</a:t>
            </a:r>
          </a:p>
          <a:p>
            <a:r>
              <a:rPr lang="en-IN" dirty="0"/>
              <a:t>Structure of websites and their impact on various metrics of interest – A/B Testing – done in sequence </a:t>
            </a:r>
            <a:r>
              <a:rPr lang="en-IN" dirty="0" err="1"/>
              <a:t>vs</a:t>
            </a:r>
            <a:r>
              <a:rPr lang="en-IN" dirty="0"/>
              <a:t> parallel </a:t>
            </a:r>
          </a:p>
          <a:p>
            <a:r>
              <a:rPr lang="en-IN" dirty="0"/>
              <a:t>Applications – aggregation for billing – product recommendations (</a:t>
            </a:r>
            <a:r>
              <a:rPr lang="en-IN" dirty="0" err="1"/>
              <a:t>NetFlix</a:t>
            </a:r>
            <a:r>
              <a:rPr lang="en-IN" dirty="0"/>
              <a:t>) </a:t>
            </a:r>
          </a:p>
          <a:p>
            <a:endParaRPr lang="en-IN" dirty="0"/>
          </a:p>
        </p:txBody>
      </p:sp>
      <p:sp>
        <p:nvSpPr>
          <p:cNvPr id="4" name="Text Placeholder 3"/>
          <p:cNvSpPr>
            <a:spLocks noGrp="1"/>
          </p:cNvSpPr>
          <p:nvPr>
            <p:ph type="body" sz="quarter" idx="14"/>
          </p:nvPr>
        </p:nvSpPr>
        <p:spPr/>
        <p:txBody>
          <a:bodyPr/>
          <a:lstStyle/>
          <a:p>
            <a:r>
              <a:rPr lang="en-US" dirty="0"/>
              <a:t>2. </a:t>
            </a:r>
            <a:r>
              <a:rPr lang="en-IN" dirty="0">
                <a:latin typeface="Arial" charset="0"/>
                <a:cs typeface="Arial" charset="0"/>
              </a:rPr>
              <a:t>Web Analytics </a:t>
            </a:r>
            <a:endParaRPr lang="en-IN" dirty="0"/>
          </a:p>
        </p:txBody>
      </p:sp>
    </p:spTree>
    <p:extLst>
      <p:ext uri="{BB962C8B-B14F-4D97-AF65-F5344CB8AC3E}">
        <p14:creationId xmlns:p14="http://schemas.microsoft.com/office/powerpoint/2010/main" val="21970070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Sources (3)</a:t>
            </a:r>
            <a:endParaRPr lang="en-IN" dirty="0"/>
          </a:p>
        </p:txBody>
      </p:sp>
      <p:sp>
        <p:nvSpPr>
          <p:cNvPr id="3" name="Text Placeholder 2"/>
          <p:cNvSpPr>
            <a:spLocks noGrp="1"/>
          </p:cNvSpPr>
          <p:nvPr>
            <p:ph type="body" sz="quarter" idx="13"/>
          </p:nvPr>
        </p:nvSpPr>
        <p:spPr>
          <a:xfrm>
            <a:off x="857739" y="1600201"/>
            <a:ext cx="10160000" cy="3428999"/>
          </a:xfrm>
        </p:spPr>
        <p:txBody>
          <a:bodyPr>
            <a:normAutofit/>
          </a:bodyPr>
          <a:lstStyle/>
          <a:p>
            <a:pPr marL="0" indent="0">
              <a:buNone/>
            </a:pPr>
            <a:endParaRPr lang="en-IN" dirty="0"/>
          </a:p>
          <a:p>
            <a:r>
              <a:rPr lang="en-IN" dirty="0"/>
              <a:t>Contributes immensely for the large and growing portion of traffic. </a:t>
            </a:r>
          </a:p>
          <a:p>
            <a:r>
              <a:rPr lang="en-IN" dirty="0"/>
              <a:t>A visitor arrives at a website via a modern advertising exchange</a:t>
            </a:r>
          </a:p>
          <a:p>
            <a:r>
              <a:rPr lang="en-IN" dirty="0"/>
              <a:t>Call is made to a number of  bidding agencies (perhaps 30 or 40 at a time), who place bids on the page view  in real time by the exchange</a:t>
            </a:r>
          </a:p>
          <a:p>
            <a:r>
              <a:rPr lang="en-IN" dirty="0"/>
              <a:t>Auction is run, and the advertisement from the winning party is displayed </a:t>
            </a:r>
          </a:p>
          <a:p>
            <a:r>
              <a:rPr lang="en-IN" dirty="0"/>
              <a:t>(1) to (3) happens while the rest of the page is loading; the  elapsed time is less than about 100 milliseconds</a:t>
            </a:r>
          </a:p>
          <a:p>
            <a:r>
              <a:rPr lang="en-IN" dirty="0"/>
              <a:t>A page with several advertisements needs simultaneous effort for each advertisements</a:t>
            </a:r>
          </a:p>
          <a:p>
            <a:endParaRPr lang="en-IN" dirty="0"/>
          </a:p>
        </p:txBody>
      </p:sp>
      <p:sp>
        <p:nvSpPr>
          <p:cNvPr id="4" name="Text Placeholder 3"/>
          <p:cNvSpPr>
            <a:spLocks noGrp="1"/>
          </p:cNvSpPr>
          <p:nvPr>
            <p:ph type="body" sz="quarter" idx="14"/>
          </p:nvPr>
        </p:nvSpPr>
        <p:spPr/>
        <p:txBody>
          <a:bodyPr/>
          <a:lstStyle/>
          <a:p>
            <a:r>
              <a:rPr lang="en-US" dirty="0"/>
              <a:t>3. </a:t>
            </a:r>
            <a:r>
              <a:rPr lang="en-IN" dirty="0"/>
              <a:t>Online Advertising</a:t>
            </a:r>
          </a:p>
          <a:p>
            <a:endParaRPr lang="en-IN" dirty="0"/>
          </a:p>
        </p:txBody>
      </p:sp>
    </p:spTree>
    <p:extLst>
      <p:ext uri="{BB962C8B-B14F-4D97-AF65-F5344CB8AC3E}">
        <p14:creationId xmlns:p14="http://schemas.microsoft.com/office/powerpoint/2010/main" val="12603706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Sources (4)</a:t>
            </a:r>
            <a:endParaRPr lang="en-IN" dirty="0"/>
          </a:p>
        </p:txBody>
      </p:sp>
      <p:sp>
        <p:nvSpPr>
          <p:cNvPr id="3" name="Text Placeholder 2"/>
          <p:cNvSpPr>
            <a:spLocks noGrp="1"/>
          </p:cNvSpPr>
          <p:nvPr>
            <p:ph type="body" sz="quarter" idx="13"/>
          </p:nvPr>
        </p:nvSpPr>
        <p:spPr>
          <a:xfrm>
            <a:off x="857739" y="1600201"/>
            <a:ext cx="10160000" cy="3428999"/>
          </a:xfrm>
        </p:spPr>
        <p:txBody>
          <a:bodyPr/>
          <a:lstStyle/>
          <a:p>
            <a:r>
              <a:rPr lang="en-IN" dirty="0"/>
              <a:t>Sources like twitter, </a:t>
            </a:r>
            <a:r>
              <a:rPr lang="en-IN" dirty="0" err="1"/>
              <a:t>facebook</a:t>
            </a:r>
            <a:r>
              <a:rPr lang="en-IN" dirty="0"/>
              <a:t>, Instagram, google+, </a:t>
            </a:r>
            <a:r>
              <a:rPr lang="en-IN" dirty="0" err="1"/>
              <a:t>flickr</a:t>
            </a:r>
            <a:r>
              <a:rPr lang="en-IN" dirty="0"/>
              <a:t>….</a:t>
            </a:r>
          </a:p>
          <a:p>
            <a:r>
              <a:rPr lang="en-IN" dirty="0"/>
              <a:t>Data is collected and disseminated in real time</a:t>
            </a:r>
          </a:p>
          <a:p>
            <a:r>
              <a:rPr lang="en-IN" dirty="0"/>
              <a:t>“In 2011, Twitter users in New York City received information about an earth-quake outside of Washington, D.C. about 30 seconds before the tremors struck New York itself “</a:t>
            </a:r>
          </a:p>
          <a:p>
            <a:r>
              <a:rPr lang="en-IN" dirty="0"/>
              <a:t>Data highly unstructured and  some form of “natural language” data that must be parsed, processed, and not well understood by automated systems</a:t>
            </a:r>
          </a:p>
          <a:p>
            <a:endParaRPr lang="en-IN" dirty="0"/>
          </a:p>
        </p:txBody>
      </p:sp>
      <p:sp>
        <p:nvSpPr>
          <p:cNvPr id="4" name="Text Placeholder 3"/>
          <p:cNvSpPr>
            <a:spLocks noGrp="1"/>
          </p:cNvSpPr>
          <p:nvPr>
            <p:ph type="body" sz="quarter" idx="14"/>
          </p:nvPr>
        </p:nvSpPr>
        <p:spPr/>
        <p:txBody>
          <a:bodyPr/>
          <a:lstStyle/>
          <a:p>
            <a:r>
              <a:rPr lang="en-US" dirty="0"/>
              <a:t>4. </a:t>
            </a:r>
            <a:r>
              <a:rPr lang="en-IN" dirty="0">
                <a:latin typeface="Arial" charset="0"/>
                <a:cs typeface="Arial" charset="0"/>
              </a:rPr>
              <a:t>Social Media</a:t>
            </a:r>
          </a:p>
          <a:p>
            <a:endParaRPr lang="en-IN" dirty="0"/>
          </a:p>
        </p:txBody>
      </p:sp>
    </p:spTree>
    <p:extLst>
      <p:ext uri="{BB962C8B-B14F-4D97-AF65-F5344CB8AC3E}">
        <p14:creationId xmlns:p14="http://schemas.microsoft.com/office/powerpoint/2010/main" val="23323728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Sources (5)</a:t>
            </a:r>
            <a:endParaRPr lang="en-IN" dirty="0"/>
          </a:p>
        </p:txBody>
      </p:sp>
      <p:sp>
        <p:nvSpPr>
          <p:cNvPr id="3" name="Text Placeholder 2"/>
          <p:cNvSpPr>
            <a:spLocks noGrp="1"/>
          </p:cNvSpPr>
          <p:nvPr>
            <p:ph type="body" sz="quarter" idx="13"/>
          </p:nvPr>
        </p:nvSpPr>
        <p:spPr/>
        <p:txBody>
          <a:bodyPr/>
          <a:lstStyle/>
          <a:p>
            <a:r>
              <a:rPr lang="en-IN" dirty="0"/>
              <a:t>Measure the physical world</a:t>
            </a:r>
          </a:p>
          <a:p>
            <a:r>
              <a:rPr lang="en-IN" dirty="0"/>
              <a:t>Wristband that measures sleep activity </a:t>
            </a:r>
          </a:p>
          <a:p>
            <a:r>
              <a:rPr lang="en-IN" dirty="0"/>
              <a:t>Trigger an automated coffee maker when the user gets a poor night’s sleep and needs to be alert the next day.</a:t>
            </a:r>
          </a:p>
          <a:p>
            <a:endParaRPr lang="en-IN" dirty="0"/>
          </a:p>
        </p:txBody>
      </p:sp>
      <p:sp>
        <p:nvSpPr>
          <p:cNvPr id="4" name="Text Placeholder 3"/>
          <p:cNvSpPr>
            <a:spLocks noGrp="1"/>
          </p:cNvSpPr>
          <p:nvPr>
            <p:ph type="body" sz="quarter" idx="14"/>
          </p:nvPr>
        </p:nvSpPr>
        <p:spPr/>
        <p:txBody>
          <a:bodyPr/>
          <a:lstStyle/>
          <a:p>
            <a:r>
              <a:rPr lang="en-US" dirty="0"/>
              <a:t>5. Mobile data and </a:t>
            </a:r>
            <a:r>
              <a:rPr lang="en-US" dirty="0" err="1"/>
              <a:t>IoT</a:t>
            </a:r>
            <a:endParaRPr lang="en-US" dirty="0"/>
          </a:p>
          <a:p>
            <a:endParaRPr lang="en-IN" dirty="0"/>
          </a:p>
        </p:txBody>
      </p:sp>
    </p:spTree>
    <p:extLst>
      <p:ext uri="{BB962C8B-B14F-4D97-AF65-F5344CB8AC3E}">
        <p14:creationId xmlns:p14="http://schemas.microsoft.com/office/powerpoint/2010/main" val="2467253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a:t>In our </a:t>
            </a:r>
            <a:r>
              <a:rPr lang="en-US"/>
              <a:t>next session: Difference </a:t>
            </a:r>
            <a:r>
              <a:rPr lang="en-US" dirty="0"/>
              <a:t>between Batch Processing and Stream Processing</a:t>
            </a:r>
          </a:p>
        </p:txBody>
      </p:sp>
    </p:spTree>
    <p:extLst>
      <p:ext uri="{BB962C8B-B14F-4D97-AF65-F5344CB8AC3E}">
        <p14:creationId xmlns:p14="http://schemas.microsoft.com/office/powerpoint/2010/main" val="4195798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generic real-time system with consumers</a:t>
            </a:r>
            <a:endParaRPr lang="en-IN" dirty="0"/>
          </a:p>
        </p:txBody>
      </p:sp>
      <p:sp>
        <p:nvSpPr>
          <p:cNvPr id="3" name="Text Placeholder 2"/>
          <p:cNvSpPr>
            <a:spLocks noGrp="1"/>
          </p:cNvSpPr>
          <p:nvPr>
            <p:ph type="body" sz="quarter" idx="13"/>
          </p:nvPr>
        </p:nvSpPr>
        <p:spPr>
          <a:xfrm>
            <a:off x="857739" y="1600201"/>
            <a:ext cx="10160000" cy="4952999"/>
          </a:xfrm>
        </p:spPr>
        <p:txBody>
          <a:bodyPr/>
          <a:lstStyle/>
          <a:p>
            <a:endParaRPr lang="en-IN" dirty="0"/>
          </a:p>
        </p:txBody>
      </p:sp>
      <p:sp>
        <p:nvSpPr>
          <p:cNvPr id="4" name="Text Placeholder 3"/>
          <p:cNvSpPr>
            <a:spLocks noGrp="1"/>
          </p:cNvSpPr>
          <p:nvPr>
            <p:ph type="body" sz="quarter" idx="14"/>
          </p:nvPr>
        </p:nvSpPr>
        <p:spPr/>
        <p:txBody>
          <a:bodyPr/>
          <a:lstStyle/>
          <a:p>
            <a:r>
              <a:rPr lang="en-US" dirty="0"/>
              <a:t>Consumers are connected to the service online</a:t>
            </a:r>
            <a:endParaRPr lang="en-IN" dirty="0"/>
          </a:p>
        </p:txBody>
      </p:sp>
      <p:sp>
        <p:nvSpPr>
          <p:cNvPr id="6" name="TextBox 5"/>
          <p:cNvSpPr txBox="1"/>
          <p:nvPr/>
        </p:nvSpPr>
        <p:spPr>
          <a:xfrm>
            <a:off x="1066800" y="6096000"/>
            <a:ext cx="5638800" cy="923330"/>
          </a:xfrm>
          <a:prstGeom prst="rect">
            <a:avLst/>
          </a:prstGeom>
          <a:noFill/>
        </p:spPr>
        <p:txBody>
          <a:bodyPr wrap="square" rtlCol="0">
            <a:spAutoFit/>
          </a:bodyPr>
          <a:lstStyle/>
          <a:p>
            <a:endParaRPr lang="en-US" dirty="0"/>
          </a:p>
          <a:p>
            <a:r>
              <a:rPr lang="en-US" dirty="0"/>
              <a:t>Source : Adapted from Streaming Data by Andrew </a:t>
            </a:r>
            <a:r>
              <a:rPr lang="en-US" dirty="0" err="1"/>
              <a:t>Psaltis</a:t>
            </a:r>
            <a:endParaRPr lang="en-IN" dirty="0"/>
          </a:p>
          <a:p>
            <a:endParaRPr lang="en-IN" dirty="0"/>
          </a:p>
        </p:txBody>
      </p:sp>
      <p:pic>
        <p:nvPicPr>
          <p:cNvPr id="2050" name="Picture 2"/>
          <p:cNvPicPr>
            <a:picLocks noChangeAspect="1" noChangeArrowheads="1"/>
          </p:cNvPicPr>
          <p:nvPr/>
        </p:nvPicPr>
        <p:blipFill>
          <a:blip r:embed="rId2" cstate="print"/>
          <a:srcRect/>
          <a:stretch>
            <a:fillRect/>
          </a:stretch>
        </p:blipFill>
        <p:spPr bwMode="auto">
          <a:xfrm>
            <a:off x="1371600" y="1752600"/>
            <a:ext cx="9553575" cy="4367213"/>
          </a:xfrm>
          <a:prstGeom prst="rect">
            <a:avLst/>
          </a:prstGeom>
          <a:noFill/>
          <a:ln w="9525">
            <a:noFill/>
            <a:miter lim="800000"/>
            <a:headEnd/>
            <a:tailEnd/>
          </a:ln>
        </p:spPr>
      </p:pic>
    </p:spTree>
    <p:extLst>
      <p:ext uri="{BB962C8B-B14F-4D97-AF65-F5344CB8AC3E}">
        <p14:creationId xmlns:p14="http://schemas.microsoft.com/office/powerpoint/2010/main" val="1847481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generic real-time system with consumers(2</a:t>
            </a:r>
            <a:r>
              <a:rPr lang="en-IN" dirty="0"/>
              <a:t>)</a:t>
            </a:r>
          </a:p>
        </p:txBody>
      </p:sp>
      <p:sp>
        <p:nvSpPr>
          <p:cNvPr id="3" name="Text Placeholder 2"/>
          <p:cNvSpPr>
            <a:spLocks noGrp="1"/>
          </p:cNvSpPr>
          <p:nvPr>
            <p:ph type="body" sz="quarter" idx="13"/>
          </p:nvPr>
        </p:nvSpPr>
        <p:spPr/>
        <p:txBody>
          <a:bodyPr/>
          <a:lstStyle/>
          <a:p>
            <a:pPr fontAlgn="base">
              <a:spcAft>
                <a:spcPct val="0"/>
              </a:spcAft>
            </a:pPr>
            <a:r>
              <a:rPr lang="en-IN" sz="2000" dirty="0">
                <a:latin typeface="Arial" charset="0"/>
                <a:cs typeface="Arial" charset="0"/>
              </a:rPr>
              <a:t>In each of the examples, is it reasonable to conclude that </a:t>
            </a:r>
          </a:p>
          <a:p>
            <a:pPr lvl="1" fontAlgn="base">
              <a:spcAft>
                <a:spcPct val="0"/>
              </a:spcAft>
              <a:buFont typeface="Wingdings" panose="05000000000000000000" pitchFamily="2" charset="2"/>
              <a:buChar char="ü"/>
            </a:pPr>
            <a:r>
              <a:rPr lang="en-IN" sz="2000" dirty="0">
                <a:latin typeface="Arial" charset="0"/>
                <a:cs typeface="Arial" charset="0"/>
              </a:rPr>
              <a:t>the time delay may only last for seconds?</a:t>
            </a:r>
          </a:p>
          <a:p>
            <a:pPr lvl="1" fontAlgn="base">
              <a:spcAft>
                <a:spcPct val="0"/>
              </a:spcAft>
              <a:buFont typeface="Wingdings" panose="05000000000000000000" pitchFamily="2" charset="2"/>
              <a:buChar char="ü"/>
            </a:pPr>
            <a:r>
              <a:rPr lang="en-IN" sz="2000" dirty="0">
                <a:latin typeface="Arial" charset="0"/>
                <a:cs typeface="Arial" charset="0"/>
              </a:rPr>
              <a:t>no life is at risk?</a:t>
            </a:r>
          </a:p>
          <a:p>
            <a:pPr lvl="1" fontAlgn="base">
              <a:spcAft>
                <a:spcPct val="0"/>
              </a:spcAft>
              <a:buFont typeface="Wingdings" panose="05000000000000000000" pitchFamily="2" charset="2"/>
              <a:buChar char="ü"/>
            </a:pPr>
            <a:r>
              <a:rPr lang="en-IN" sz="2000" dirty="0">
                <a:latin typeface="Arial" charset="0"/>
                <a:cs typeface="Arial" charset="0"/>
              </a:rPr>
              <a:t>an occasional delay for minutes would not cause total system failure? </a:t>
            </a:r>
          </a:p>
          <a:p>
            <a:pPr lvl="1" fontAlgn="base">
              <a:spcAft>
                <a:spcPct val="0"/>
              </a:spcAft>
            </a:pPr>
            <a:endParaRPr lang="en-US" sz="2000" dirty="0">
              <a:latin typeface="Arial" charset="0"/>
              <a:cs typeface="Arial" charset="0"/>
            </a:endParaRPr>
          </a:p>
          <a:p>
            <a:pPr lvl="1" fontAlgn="base">
              <a:spcAft>
                <a:spcPct val="0"/>
              </a:spcAft>
            </a:pPr>
            <a:endParaRPr lang="en-US" sz="2000" dirty="0">
              <a:latin typeface="Arial" charset="0"/>
              <a:cs typeface="Arial" charset="0"/>
            </a:endParaRPr>
          </a:p>
          <a:p>
            <a:pPr lvl="1" fontAlgn="base">
              <a:spcAft>
                <a:spcPct val="0"/>
              </a:spcAft>
            </a:pPr>
            <a:endParaRPr lang="en-IN" sz="2000" dirty="0">
              <a:latin typeface="Arial" charset="0"/>
              <a:cs typeface="Arial" charset="0"/>
            </a:endParaRPr>
          </a:p>
          <a:p>
            <a:endParaRPr lang="en-IN" dirty="0"/>
          </a:p>
        </p:txBody>
      </p:sp>
      <p:sp>
        <p:nvSpPr>
          <p:cNvPr id="4" name="Text Placeholder 3"/>
          <p:cNvSpPr>
            <a:spLocks noGrp="1"/>
          </p:cNvSpPr>
          <p:nvPr>
            <p:ph type="body" sz="quarter" idx="14"/>
          </p:nvPr>
        </p:nvSpPr>
        <p:spPr/>
        <p:txBody>
          <a:bodyPr/>
          <a:lstStyle/>
          <a:p>
            <a:r>
              <a:rPr lang="en-US" dirty="0"/>
              <a:t>Examples discussion</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generic real-time system without consumers</a:t>
            </a:r>
            <a:endParaRPr lang="en-IN" dirty="0"/>
          </a:p>
        </p:txBody>
      </p:sp>
      <p:sp>
        <p:nvSpPr>
          <p:cNvPr id="3" name="Text Placeholder 2"/>
          <p:cNvSpPr>
            <a:spLocks noGrp="1"/>
          </p:cNvSpPr>
          <p:nvPr>
            <p:ph type="body" sz="quarter" idx="13"/>
          </p:nvPr>
        </p:nvSpPr>
        <p:spPr>
          <a:xfrm>
            <a:off x="857739" y="1600201"/>
            <a:ext cx="10160000" cy="4267199"/>
          </a:xfrm>
        </p:spPr>
        <p:txBody>
          <a:bodyPr/>
          <a:lstStyle/>
          <a:p>
            <a:endParaRPr lang="en-IN" dirty="0"/>
          </a:p>
        </p:txBody>
      </p:sp>
      <p:sp>
        <p:nvSpPr>
          <p:cNvPr id="4" name="Text Placeholder 3"/>
          <p:cNvSpPr>
            <a:spLocks noGrp="1"/>
          </p:cNvSpPr>
          <p:nvPr>
            <p:ph type="body" sz="quarter" idx="14"/>
          </p:nvPr>
        </p:nvSpPr>
        <p:spPr/>
        <p:txBody>
          <a:bodyPr/>
          <a:lstStyle/>
          <a:p>
            <a:r>
              <a:rPr lang="en-US" dirty="0"/>
              <a:t>Consumers are not connected to the service but service continues its operation</a:t>
            </a:r>
            <a:endParaRPr lang="en-IN" dirty="0"/>
          </a:p>
        </p:txBody>
      </p:sp>
      <p:sp>
        <p:nvSpPr>
          <p:cNvPr id="7" name="TextBox 6"/>
          <p:cNvSpPr txBox="1"/>
          <p:nvPr/>
        </p:nvSpPr>
        <p:spPr>
          <a:xfrm>
            <a:off x="990600" y="5410200"/>
            <a:ext cx="4495800" cy="923330"/>
          </a:xfrm>
          <a:prstGeom prst="rect">
            <a:avLst/>
          </a:prstGeom>
          <a:noFill/>
        </p:spPr>
        <p:txBody>
          <a:bodyPr wrap="square" rtlCol="0">
            <a:spAutoFit/>
          </a:bodyPr>
          <a:lstStyle/>
          <a:p>
            <a:r>
              <a:rPr lang="en-US" dirty="0"/>
              <a:t>Source :  Adapted from Streaming Data by Andrew </a:t>
            </a:r>
            <a:r>
              <a:rPr lang="en-US" dirty="0" err="1"/>
              <a:t>Psaltis</a:t>
            </a:r>
            <a:endParaRPr lang="en-IN" dirty="0"/>
          </a:p>
          <a:p>
            <a:endParaRPr lang="en-IN" dirty="0"/>
          </a:p>
        </p:txBody>
      </p:sp>
      <p:pic>
        <p:nvPicPr>
          <p:cNvPr id="1028" name="Picture 4"/>
          <p:cNvPicPr>
            <a:picLocks noChangeAspect="1" noChangeArrowheads="1"/>
          </p:cNvPicPr>
          <p:nvPr/>
        </p:nvPicPr>
        <p:blipFill>
          <a:blip r:embed="rId2" cstate="print"/>
          <a:srcRect/>
          <a:stretch>
            <a:fillRect/>
          </a:stretch>
        </p:blipFill>
        <p:spPr bwMode="auto">
          <a:xfrm>
            <a:off x="2838450" y="1519238"/>
            <a:ext cx="6515100" cy="3819525"/>
          </a:xfrm>
          <a:prstGeom prst="rect">
            <a:avLst/>
          </a:prstGeom>
          <a:noFill/>
          <a:ln w="9525">
            <a:noFill/>
            <a:miter lim="800000"/>
            <a:headEnd/>
            <a:tailEnd/>
          </a:ln>
        </p:spPr>
      </p:pic>
    </p:spTree>
    <p:extLst>
      <p:ext uri="{BB962C8B-B14F-4D97-AF65-F5344CB8AC3E}">
        <p14:creationId xmlns:p14="http://schemas.microsoft.com/office/powerpoint/2010/main" val="1847481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generic real-time system without consumers(2)</a:t>
            </a:r>
            <a:endParaRPr lang="en-IN" dirty="0"/>
          </a:p>
        </p:txBody>
      </p:sp>
      <p:sp>
        <p:nvSpPr>
          <p:cNvPr id="3" name="Text Placeholder 2"/>
          <p:cNvSpPr>
            <a:spLocks noGrp="1"/>
          </p:cNvSpPr>
          <p:nvPr>
            <p:ph type="body" sz="quarter" idx="13"/>
          </p:nvPr>
        </p:nvSpPr>
        <p:spPr>
          <a:xfrm>
            <a:off x="857739" y="1600201"/>
            <a:ext cx="10160000" cy="3352799"/>
          </a:xfrm>
        </p:spPr>
        <p:txBody>
          <a:bodyPr>
            <a:normAutofit/>
          </a:bodyPr>
          <a:lstStyle/>
          <a:p>
            <a:r>
              <a:rPr lang="en-US" dirty="0"/>
              <a:t>A tweet is posed on twitter</a:t>
            </a:r>
          </a:p>
          <a:p>
            <a:r>
              <a:rPr lang="en-US" dirty="0"/>
              <a:t>The Live Flight Tracking service tracking flights</a:t>
            </a:r>
          </a:p>
          <a:p>
            <a:r>
              <a:rPr lang="en-US" dirty="0"/>
              <a:t>Real time quotes monitoring application is tracking the stock quotes</a:t>
            </a:r>
          </a:p>
          <a:p>
            <a:endParaRPr lang="en-US" dirty="0"/>
          </a:p>
          <a:p>
            <a:r>
              <a:rPr lang="en-US" dirty="0"/>
              <a:t>Does focusing on the data processing and taking consumers of the data out of picture change your  answer?</a:t>
            </a:r>
          </a:p>
          <a:p>
            <a:endParaRPr lang="en-US" dirty="0"/>
          </a:p>
          <a:p>
            <a:r>
              <a:rPr lang="en-US" dirty="0"/>
              <a:t>Difference between soft real time and near real time becoming blurry</a:t>
            </a:r>
          </a:p>
          <a:p>
            <a:r>
              <a:rPr lang="en-US" dirty="0"/>
              <a:t>Together they are just termed as real time </a:t>
            </a:r>
            <a:endParaRPr lang="en-IN" dirty="0"/>
          </a:p>
        </p:txBody>
      </p:sp>
      <p:sp>
        <p:nvSpPr>
          <p:cNvPr id="4" name="Text Placeholder 3"/>
          <p:cNvSpPr>
            <a:spLocks noGrp="1"/>
          </p:cNvSpPr>
          <p:nvPr>
            <p:ph type="body" sz="quarter" idx="14"/>
          </p:nvPr>
        </p:nvSpPr>
        <p:spPr/>
        <p:txBody>
          <a:bodyPr/>
          <a:lstStyle/>
          <a:p>
            <a:r>
              <a:rPr lang="en-US" dirty="0"/>
              <a:t>Examples discussion</a:t>
            </a:r>
            <a:endParaRPr lang="en-IN" dirty="0"/>
          </a:p>
          <a:p>
            <a:endParaRPr lang="en-IN" dirty="0"/>
          </a:p>
        </p:txBody>
      </p:sp>
    </p:spTree>
    <p:extLst>
      <p:ext uri="{BB962C8B-B14F-4D97-AF65-F5344CB8AC3E}">
        <p14:creationId xmlns:p14="http://schemas.microsoft.com/office/powerpoint/2010/main" val="1847481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IN" dirty="0"/>
              <a:t>Difference between real-time and streaming systems</a:t>
            </a:r>
            <a:endParaRPr lang="en-US" dirty="0"/>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050975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Real-time systems again</a:t>
            </a:r>
            <a:endParaRPr lang="en-IN" dirty="0"/>
          </a:p>
        </p:txBody>
      </p:sp>
      <p:sp>
        <p:nvSpPr>
          <p:cNvPr id="3" name="Text Placeholder 2"/>
          <p:cNvSpPr>
            <a:spLocks noGrp="1"/>
          </p:cNvSpPr>
          <p:nvPr>
            <p:ph type="body" sz="quarter" idx="13"/>
          </p:nvPr>
        </p:nvSpPr>
        <p:spPr>
          <a:xfrm>
            <a:off x="857739" y="1600201"/>
            <a:ext cx="10160000" cy="4190999"/>
          </a:xfrm>
        </p:spPr>
        <p:txBody>
          <a:bodyPr/>
          <a:lstStyle/>
          <a:p>
            <a:r>
              <a:rPr lang="en-US" dirty="0"/>
              <a:t>Based on the delay experience by consumers – soft or near real time systems</a:t>
            </a:r>
          </a:p>
          <a:p>
            <a:r>
              <a:rPr lang="en-US" dirty="0"/>
              <a:t>Difference between them is blurring , hard to distinguish </a:t>
            </a:r>
          </a:p>
          <a:p>
            <a:r>
              <a:rPr lang="en-US" dirty="0"/>
              <a:t>Two parts are present in larger picture</a:t>
            </a:r>
            <a:endParaRPr lang="en-IN" dirty="0"/>
          </a:p>
        </p:txBody>
      </p:sp>
      <p:sp>
        <p:nvSpPr>
          <p:cNvPr id="4" name="Text Placeholder 3"/>
          <p:cNvSpPr>
            <a:spLocks noGrp="1"/>
          </p:cNvSpPr>
          <p:nvPr>
            <p:ph type="body" sz="quarter" idx="14"/>
          </p:nvPr>
        </p:nvSpPr>
        <p:spPr/>
        <p:txBody>
          <a:bodyPr/>
          <a:lstStyle/>
          <a:p>
            <a:r>
              <a:rPr lang="en-US" dirty="0"/>
              <a:t>Soft or near real time systems</a:t>
            </a:r>
            <a:endParaRPr lang="en-IN" dirty="0"/>
          </a:p>
        </p:txBody>
      </p:sp>
      <p:pic>
        <p:nvPicPr>
          <p:cNvPr id="5" name="Picture 2"/>
          <p:cNvPicPr>
            <a:picLocks noChangeAspect="1" noChangeArrowheads="1"/>
          </p:cNvPicPr>
          <p:nvPr/>
        </p:nvPicPr>
        <p:blipFill>
          <a:blip r:embed="rId2" cstate="print"/>
          <a:srcRect/>
          <a:stretch>
            <a:fillRect/>
          </a:stretch>
        </p:blipFill>
        <p:spPr bwMode="auto">
          <a:xfrm>
            <a:off x="3871990" y="2895600"/>
            <a:ext cx="7053185" cy="3224213"/>
          </a:xfrm>
          <a:prstGeom prst="rect">
            <a:avLst/>
          </a:prstGeom>
          <a:noFill/>
          <a:ln w="9525">
            <a:noFill/>
            <a:miter lim="800000"/>
            <a:headEnd/>
            <a:tailEnd/>
          </a:ln>
        </p:spPr>
      </p:pic>
      <p:sp>
        <p:nvSpPr>
          <p:cNvPr id="6" name="TextBox 5"/>
          <p:cNvSpPr txBox="1"/>
          <p:nvPr/>
        </p:nvSpPr>
        <p:spPr>
          <a:xfrm>
            <a:off x="1066800" y="6096000"/>
            <a:ext cx="5638800" cy="923330"/>
          </a:xfrm>
          <a:prstGeom prst="rect">
            <a:avLst/>
          </a:prstGeom>
          <a:noFill/>
        </p:spPr>
        <p:txBody>
          <a:bodyPr wrap="square" rtlCol="0">
            <a:spAutoFit/>
          </a:bodyPr>
          <a:lstStyle/>
          <a:p>
            <a:endParaRPr lang="en-US" dirty="0"/>
          </a:p>
          <a:p>
            <a:r>
              <a:rPr lang="en-US" dirty="0"/>
              <a:t>Source : Adapted from Streaming Data by Andrew </a:t>
            </a:r>
            <a:r>
              <a:rPr lang="en-US" dirty="0" err="1"/>
              <a:t>Psaltis</a:t>
            </a:r>
            <a:endParaRPr lang="en-IN" dirty="0"/>
          </a:p>
          <a:p>
            <a:endParaRPr lang="en-IN" dirty="0"/>
          </a:p>
        </p:txBody>
      </p:sp>
    </p:spTree>
    <p:extLst>
      <p:ext uri="{BB962C8B-B14F-4D97-AF65-F5344CB8AC3E}">
        <p14:creationId xmlns:p14="http://schemas.microsoft.com/office/powerpoint/2010/main" val="349159928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329E59BB8115D44971D358106821884" ma:contentTypeVersion="9" ma:contentTypeDescription="Create a new document." ma:contentTypeScope="" ma:versionID="3427987c022209326a2fb3a652cfd957">
  <xsd:schema xmlns:xsd="http://www.w3.org/2001/XMLSchema" xmlns:xs="http://www.w3.org/2001/XMLSchema" xmlns:p="http://schemas.microsoft.com/office/2006/metadata/properties" xmlns:ns2="085988cb-5569-43ef-90a4-c6a1ce37b4c1" xmlns:ns3="f8ab8fcb-e0df-4d5d-8d07-1522ff18531d" targetNamespace="http://schemas.microsoft.com/office/2006/metadata/properties" ma:root="true" ma:fieldsID="745d2dc6294cc2f6cc9bd5654f1d2ff5" ns2:_="" ns3:_="">
    <xsd:import namespace="085988cb-5569-43ef-90a4-c6a1ce37b4c1"/>
    <xsd:import namespace="f8ab8fcb-e0df-4d5d-8d07-1522ff18531d"/>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ServiceDateTaken"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5988cb-5569-43ef-90a4-c6a1ce37b4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8ab8fcb-e0df-4d5d-8d07-1522ff18531d"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56ABEC-4233-467A-8615-C2FD428E0D8D}"/>
</file>

<file path=customXml/itemProps2.xml><?xml version="1.0" encoding="utf-8"?>
<ds:datastoreItem xmlns:ds="http://schemas.openxmlformats.org/officeDocument/2006/customXml" ds:itemID="{A35D66B2-D15A-474F-8F05-58603946CD7D}"/>
</file>

<file path=docProps/app.xml><?xml version="1.0" encoding="utf-8"?>
<Properties xmlns="http://schemas.openxmlformats.org/officeDocument/2006/extended-properties" xmlns:vt="http://schemas.openxmlformats.org/officeDocument/2006/docPropsVTypes">
  <Template>Office Theme</Template>
  <TotalTime>3257</TotalTime>
  <Words>2294</Words>
  <Application>Microsoft Office PowerPoint</Application>
  <PresentationFormat>Widescreen</PresentationFormat>
  <Paragraphs>245</Paragraphs>
  <Slides>39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Calibri</vt:lpstr>
      <vt:lpstr>Calibri Light</vt:lpstr>
      <vt:lpstr>Helvetica</vt:lpstr>
      <vt:lpstr>Helvetica Light</vt:lpstr>
      <vt:lpstr>Wingdings</vt:lpstr>
      <vt:lpstr>Office Theme</vt:lpstr>
      <vt:lpstr>Real time systems</vt:lpstr>
      <vt:lpstr> Responding in Real Time </vt:lpstr>
      <vt:lpstr> Classification of Real Time Systems </vt:lpstr>
      <vt:lpstr>A generic real-time system with consumers</vt:lpstr>
      <vt:lpstr>A generic real-time system with consumers(2)</vt:lpstr>
      <vt:lpstr>A generic real-time system without consumers</vt:lpstr>
      <vt:lpstr>A generic real-time system without consumers(2)</vt:lpstr>
      <vt:lpstr>Difference between real-time and streaming systems</vt:lpstr>
      <vt:lpstr>Real-time systems again</vt:lpstr>
      <vt:lpstr>Breaking the real time system</vt:lpstr>
      <vt:lpstr>Streaming Data Systems</vt:lpstr>
      <vt:lpstr>First view of Streaming Data System</vt:lpstr>
      <vt:lpstr>Streaming Data Systems(2)</vt:lpstr>
      <vt:lpstr>Difference between Batch Processing and Stream Processing</vt:lpstr>
      <vt:lpstr>Batch Processing System</vt:lpstr>
      <vt:lpstr>Streaming Data Systems</vt:lpstr>
      <vt:lpstr>Difference </vt:lpstr>
      <vt:lpstr>Frameworks</vt:lpstr>
      <vt:lpstr>Streaming Data Applications</vt:lpstr>
      <vt:lpstr> Why is stream Processing needed? </vt:lpstr>
      <vt:lpstr> Why is stream Processing needed? (2) </vt:lpstr>
      <vt:lpstr>Why is stream Processing needed? (3)</vt:lpstr>
      <vt:lpstr>Why is stream Processing needed? (4)</vt:lpstr>
      <vt:lpstr> Streaming Data Sources </vt:lpstr>
      <vt:lpstr> Streaming Data Examples  </vt:lpstr>
      <vt:lpstr> Who is using Stream Processing? </vt:lpstr>
      <vt:lpstr>Usage of Stream Processing</vt:lpstr>
      <vt:lpstr>Uses of Stream Processing</vt:lpstr>
      <vt:lpstr>Other Applications </vt:lpstr>
      <vt:lpstr>Other Applications (2)</vt:lpstr>
      <vt:lpstr>Other Applications (3)</vt:lpstr>
      <vt:lpstr>Other Applications (4)</vt:lpstr>
      <vt:lpstr>Sources of Streaming Data</vt:lpstr>
      <vt:lpstr>Streaming Data Sources </vt:lpstr>
      <vt:lpstr>Streaming Data Sources (2)</vt:lpstr>
      <vt:lpstr>Streaming Data Sources (3)</vt:lpstr>
      <vt:lpstr>Streaming Data Sources (4)</vt:lpstr>
      <vt:lpstr>Streaming Data Sources (5)</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Prakash G</cp:lastModifiedBy>
  <cp:revision>247</cp:revision>
  <dcterms:created xsi:type="dcterms:W3CDTF">2018-10-16T06:13:57Z</dcterms:created>
  <dcterms:modified xsi:type="dcterms:W3CDTF">2022-05-21T08:29:21Z</dcterms:modified>
</cp:coreProperties>
</file>

<file path=docProps/thumbnail.jpeg>
</file>